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84"/>
    <p:sldId id="257" r:id="rId85"/>
    <p:sldId id="258" r:id="rId86"/>
    <p:sldId id="259" r:id="rId87"/>
    <p:sldId id="260" r:id="rId88"/>
    <p:sldId id="261" r:id="rId89"/>
    <p:sldId id="262" r:id="rId90"/>
    <p:sldId id="263" r:id="rId91"/>
    <p:sldId id="264" r:id="rId92"/>
    <p:sldId id="265" r:id="rId93"/>
    <p:sldId id="266" r:id="rId94"/>
    <p:sldId id="267" r:id="rId95"/>
    <p:sldId id="268" r:id="rId96"/>
    <p:sldId id="269" r:id="rId97"/>
    <p:sldId id="270" r:id="rId98"/>
    <p:sldId id="271" r:id="rId99"/>
    <p:sldId id="272" r:id="rId100"/>
    <p:sldId id="273" r:id="rId101"/>
    <p:sldId id="274" r:id="rId10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oper BT Bold" charset="1" panose="0208080404030B020404"/>
      <p:regular r:id="rId10"/>
    </p:embeddedFont>
    <p:embeddedFont>
      <p:font typeface="Cooper BT Bold Italics" charset="1" panose="0208080405030B090404"/>
      <p:regular r:id="rId11"/>
    </p:embeddedFont>
    <p:embeddedFont>
      <p:font typeface="Cooper BT Light" charset="1" panose="0208050304030B020404"/>
      <p:regular r:id="rId12"/>
    </p:embeddedFont>
    <p:embeddedFont>
      <p:font typeface="Cooper BT Light Italics" charset="1" panose="0208050304030B090404"/>
      <p:regular r:id="rId13"/>
    </p:embeddedFont>
    <p:embeddedFont>
      <p:font typeface="Cooper BT Medium" charset="1" panose="0208060305030B020404"/>
      <p:regular r:id="rId14"/>
    </p:embeddedFont>
    <p:embeddedFont>
      <p:font typeface="Cooper BT Medium Italics" charset="1" panose="0208060305030B090404"/>
      <p:regular r:id="rId15"/>
    </p:embeddedFont>
    <p:embeddedFont>
      <p:font typeface="Cooper BT Heavy" charset="1" panose="0208090404030B020404"/>
      <p:regular r:id="rId16"/>
    </p:embeddedFont>
    <p:embeddedFont>
      <p:font typeface="Cooper BT Heavy Italics" charset="1" panose="0208090405030B0904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Antonio" charset="1" panose="02000503000000000000"/>
      <p:regular r:id="rId24"/>
    </p:embeddedFont>
    <p:embeddedFont>
      <p:font typeface="Antonio Bold" charset="1" panose="02000803000000000000"/>
      <p:regular r:id="rId25"/>
    </p:embeddedFont>
    <p:embeddedFont>
      <p:font typeface="Antonio Italics" charset="1" panose="02000503000000000000"/>
      <p:regular r:id="rId26"/>
    </p:embeddedFont>
    <p:embeddedFont>
      <p:font typeface="Antonio Bold Italics" charset="1" panose="02000803000000000000"/>
      <p:regular r:id="rId27"/>
    </p:embeddedFont>
    <p:embeddedFont>
      <p:font typeface="Antonio Light" charset="1" panose="02000303000000000000"/>
      <p:regular r:id="rId28"/>
    </p:embeddedFont>
    <p:embeddedFont>
      <p:font typeface="Antonio Light Italics" charset="1" panose="02000303000000000000"/>
      <p:regular r:id="rId29"/>
    </p:embeddedFont>
    <p:embeddedFont>
      <p:font typeface="Antonio Ultra-Bold" charset="1" panose="02000803000000000000"/>
      <p:regular r:id="rId30"/>
    </p:embeddedFont>
    <p:embeddedFont>
      <p:font typeface="Antonio Ultra-Bold Italics" charset="1" panose="02000803000000000000"/>
      <p:regular r:id="rId31"/>
    </p:embeddedFont>
    <p:embeddedFont>
      <p:font typeface="Poppins" charset="1" panose="00000500000000000000"/>
      <p:regular r:id="rId32"/>
    </p:embeddedFont>
    <p:embeddedFont>
      <p:font typeface="Poppins Bold" charset="1" panose="00000800000000000000"/>
      <p:regular r:id="rId33"/>
    </p:embeddedFont>
    <p:embeddedFont>
      <p:font typeface="Poppins Italics" charset="1" panose="00000500000000000000"/>
      <p:regular r:id="rId34"/>
    </p:embeddedFont>
    <p:embeddedFont>
      <p:font typeface="Poppins Bold Italics" charset="1" panose="00000800000000000000"/>
      <p:regular r:id="rId35"/>
    </p:embeddedFont>
    <p:embeddedFont>
      <p:font typeface="Poppins Thin" charset="1" panose="00000300000000000000"/>
      <p:regular r:id="rId36"/>
    </p:embeddedFont>
    <p:embeddedFont>
      <p:font typeface="Poppins Thin Italics" charset="1" panose="00000300000000000000"/>
      <p:regular r:id="rId37"/>
    </p:embeddedFont>
    <p:embeddedFont>
      <p:font typeface="Poppins Extra-Light" charset="1" panose="00000300000000000000"/>
      <p:regular r:id="rId38"/>
    </p:embeddedFont>
    <p:embeddedFont>
      <p:font typeface="Poppins Extra-Light Italics" charset="1" panose="00000300000000000000"/>
      <p:regular r:id="rId39"/>
    </p:embeddedFont>
    <p:embeddedFont>
      <p:font typeface="Poppins Light" charset="1" panose="00000400000000000000"/>
      <p:regular r:id="rId40"/>
    </p:embeddedFont>
    <p:embeddedFont>
      <p:font typeface="Poppins Light Italics" charset="1" panose="00000400000000000000"/>
      <p:regular r:id="rId41"/>
    </p:embeddedFont>
    <p:embeddedFont>
      <p:font typeface="Poppins Medium" charset="1" panose="00000600000000000000"/>
      <p:regular r:id="rId42"/>
    </p:embeddedFont>
    <p:embeddedFont>
      <p:font typeface="Poppins Medium Italics" charset="1" panose="00000600000000000000"/>
      <p:regular r:id="rId43"/>
    </p:embeddedFont>
    <p:embeddedFont>
      <p:font typeface="Poppins Semi-Bold" charset="1" panose="00000700000000000000"/>
      <p:regular r:id="rId44"/>
    </p:embeddedFont>
    <p:embeddedFont>
      <p:font typeface="Poppins Semi-Bold Italics" charset="1" panose="00000700000000000000"/>
      <p:regular r:id="rId45"/>
    </p:embeddedFont>
    <p:embeddedFont>
      <p:font typeface="Poppins Ultra-Bold" charset="1" panose="00000900000000000000"/>
      <p:regular r:id="rId46"/>
    </p:embeddedFont>
    <p:embeddedFont>
      <p:font typeface="Poppins Ultra-Bold Italics" charset="1" panose="00000900000000000000"/>
      <p:regular r:id="rId47"/>
    </p:embeddedFont>
    <p:embeddedFont>
      <p:font typeface="Poppins Heavy" charset="1" panose="00000A00000000000000"/>
      <p:regular r:id="rId48"/>
    </p:embeddedFont>
    <p:embeddedFont>
      <p:font typeface="Poppins Heavy Italics" charset="1" panose="00000A00000000000000"/>
      <p:regular r:id="rId49"/>
    </p:embeddedFont>
    <p:embeddedFont>
      <p:font typeface="Open Sauce" charset="1" panose="00000500000000000000"/>
      <p:regular r:id="rId50"/>
    </p:embeddedFont>
    <p:embeddedFont>
      <p:font typeface="Open Sauce Bold" charset="1" panose="00000800000000000000"/>
      <p:regular r:id="rId51"/>
    </p:embeddedFont>
    <p:embeddedFont>
      <p:font typeface="Open Sauce Italics" charset="1" panose="00000500000000000000"/>
      <p:regular r:id="rId52"/>
    </p:embeddedFont>
    <p:embeddedFont>
      <p:font typeface="Open Sauce Bold Italics" charset="1" panose="00000800000000000000"/>
      <p:regular r:id="rId53"/>
    </p:embeddedFont>
    <p:embeddedFont>
      <p:font typeface="Open Sauce Light" charset="1" panose="00000400000000000000"/>
      <p:regular r:id="rId54"/>
    </p:embeddedFont>
    <p:embeddedFont>
      <p:font typeface="Open Sauce Light Italics" charset="1" panose="00000400000000000000"/>
      <p:regular r:id="rId55"/>
    </p:embeddedFont>
    <p:embeddedFont>
      <p:font typeface="Open Sauce Medium" charset="1" panose="00000600000000000000"/>
      <p:regular r:id="rId56"/>
    </p:embeddedFont>
    <p:embeddedFont>
      <p:font typeface="Open Sauce Medium Italics" charset="1" panose="00000600000000000000"/>
      <p:regular r:id="rId57"/>
    </p:embeddedFont>
    <p:embeddedFont>
      <p:font typeface="Open Sauce Semi-Bold" charset="1" panose="00000700000000000000"/>
      <p:regular r:id="rId58"/>
    </p:embeddedFont>
    <p:embeddedFont>
      <p:font typeface="Open Sauce Semi-Bold Italics" charset="1" panose="00000700000000000000"/>
      <p:regular r:id="rId59"/>
    </p:embeddedFont>
    <p:embeddedFont>
      <p:font typeface="Open Sauce Heavy" charset="1" panose="00000A00000000000000"/>
      <p:regular r:id="rId60"/>
    </p:embeddedFont>
    <p:embeddedFont>
      <p:font typeface="Open Sauce Heavy Italics" charset="1" panose="00000A00000000000000"/>
      <p:regular r:id="rId61"/>
    </p:embeddedFont>
    <p:embeddedFont>
      <p:font typeface="Open Sans" charset="1" panose="020B0606030504020204"/>
      <p:regular r:id="rId62"/>
    </p:embeddedFont>
    <p:embeddedFont>
      <p:font typeface="Open Sans Bold" charset="1" panose="020B0806030504020204"/>
      <p:regular r:id="rId63"/>
    </p:embeddedFont>
    <p:embeddedFont>
      <p:font typeface="Open Sans Italics" charset="1" panose="020B0606030504020204"/>
      <p:regular r:id="rId64"/>
    </p:embeddedFont>
    <p:embeddedFont>
      <p:font typeface="Open Sans Bold Italics" charset="1" panose="020B0806030504020204"/>
      <p:regular r:id="rId65"/>
    </p:embeddedFont>
    <p:embeddedFont>
      <p:font typeface="Open Sans Light" charset="1" panose="020B0306030504020204"/>
      <p:regular r:id="rId66"/>
    </p:embeddedFont>
    <p:embeddedFont>
      <p:font typeface="Open Sans Light Italics" charset="1" panose="020B0306030504020204"/>
      <p:regular r:id="rId67"/>
    </p:embeddedFont>
    <p:embeddedFont>
      <p:font typeface="Open Sans Ultra-Bold" charset="1" panose="00000000000000000000"/>
      <p:regular r:id="rId68"/>
    </p:embeddedFont>
    <p:embeddedFont>
      <p:font typeface="Open Sans Ultra-Bold Italics" charset="1" panose="00000000000000000000"/>
      <p:regular r:id="rId69"/>
    </p:embeddedFont>
    <p:embeddedFont>
      <p:font typeface="Muli" charset="1" panose="00000500000000000000"/>
      <p:regular r:id="rId70"/>
    </p:embeddedFont>
    <p:embeddedFont>
      <p:font typeface="Muli Bold" charset="1" panose="00000800000000000000"/>
      <p:regular r:id="rId71"/>
    </p:embeddedFont>
    <p:embeddedFont>
      <p:font typeface="Muli Italics" charset="1" panose="00000500000000000000"/>
      <p:regular r:id="rId72"/>
    </p:embeddedFont>
    <p:embeddedFont>
      <p:font typeface="Muli Bold Italics" charset="1" panose="00000800000000000000"/>
      <p:regular r:id="rId73"/>
    </p:embeddedFont>
    <p:embeddedFont>
      <p:font typeface="Muli Extra-Light" charset="1" panose="00000300000000000000"/>
      <p:regular r:id="rId74"/>
    </p:embeddedFont>
    <p:embeddedFont>
      <p:font typeface="Muli Extra-Light Italics" charset="1" panose="00000300000000000000"/>
      <p:regular r:id="rId75"/>
    </p:embeddedFont>
    <p:embeddedFont>
      <p:font typeface="Muli Light" charset="1" panose="00000400000000000000"/>
      <p:regular r:id="rId76"/>
    </p:embeddedFont>
    <p:embeddedFont>
      <p:font typeface="Muli Light Italics" charset="1" panose="00000400000000000000"/>
      <p:regular r:id="rId77"/>
    </p:embeddedFont>
    <p:embeddedFont>
      <p:font typeface="Muli Semi-Bold" charset="1" panose="00000700000000000000"/>
      <p:regular r:id="rId78"/>
    </p:embeddedFont>
    <p:embeddedFont>
      <p:font typeface="Muli Semi-Bold Italics" charset="1" panose="00000700000000000000"/>
      <p:regular r:id="rId79"/>
    </p:embeddedFont>
    <p:embeddedFont>
      <p:font typeface="Muli Ultra-Bold" charset="1" panose="00000900000000000000"/>
      <p:regular r:id="rId80"/>
    </p:embeddedFont>
    <p:embeddedFont>
      <p:font typeface="Muli Ultra-Bold Italics" charset="1" panose="00000900000000000000"/>
      <p:regular r:id="rId81"/>
    </p:embeddedFont>
    <p:embeddedFont>
      <p:font typeface="Muli Heavy" charset="1" panose="00000A00000000000000"/>
      <p:regular r:id="rId82"/>
    </p:embeddedFont>
    <p:embeddedFont>
      <p:font typeface="Muli Heavy Italics" charset="1" panose="00000A00000000000000"/>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17.xml" Type="http://schemas.openxmlformats.org/officeDocument/2006/relationships/slide"/><Relationship Id="rId101" Target="slides/slide18.xml" Type="http://schemas.openxmlformats.org/officeDocument/2006/relationships/slide"/><Relationship Id="rId102" Target="slides/slide19.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73" Target="fonts/font73.fntdata" Type="http://schemas.openxmlformats.org/officeDocument/2006/relationships/font"/><Relationship Id="rId74" Target="fonts/font74.fntdata" Type="http://schemas.openxmlformats.org/officeDocument/2006/relationships/font"/><Relationship Id="rId75" Target="fonts/font75.fntdata" Type="http://schemas.openxmlformats.org/officeDocument/2006/relationships/font"/><Relationship Id="rId76" Target="fonts/font76.fntdata" Type="http://schemas.openxmlformats.org/officeDocument/2006/relationships/font"/><Relationship Id="rId77" Target="fonts/font77.fntdata" Type="http://schemas.openxmlformats.org/officeDocument/2006/relationships/font"/><Relationship Id="rId78" Target="fonts/font78.fntdata" Type="http://schemas.openxmlformats.org/officeDocument/2006/relationships/font"/><Relationship Id="rId79" Target="fonts/font79.fntdata" Type="http://schemas.openxmlformats.org/officeDocument/2006/relationships/font"/><Relationship Id="rId8" Target="fonts/font8.fntdata" Type="http://schemas.openxmlformats.org/officeDocument/2006/relationships/font"/><Relationship Id="rId80" Target="fonts/font80.fntdata" Type="http://schemas.openxmlformats.org/officeDocument/2006/relationships/font"/><Relationship Id="rId81" Target="fonts/font81.fntdata" Type="http://schemas.openxmlformats.org/officeDocument/2006/relationships/font"/><Relationship Id="rId82" Target="fonts/font82.fntdata" Type="http://schemas.openxmlformats.org/officeDocument/2006/relationships/font"/><Relationship Id="rId83" Target="fonts/font83.fntdata" Type="http://schemas.openxmlformats.org/officeDocument/2006/relationships/font"/><Relationship Id="rId84" Target="slides/slide1.xml" Type="http://schemas.openxmlformats.org/officeDocument/2006/relationships/slide"/><Relationship Id="rId85" Target="slides/slide2.xml" Type="http://schemas.openxmlformats.org/officeDocument/2006/relationships/slide"/><Relationship Id="rId86" Target="slides/slide3.xml" Type="http://schemas.openxmlformats.org/officeDocument/2006/relationships/slide"/><Relationship Id="rId87" Target="slides/slide4.xml" Type="http://schemas.openxmlformats.org/officeDocument/2006/relationships/slide"/><Relationship Id="rId88" Target="slides/slide5.xml" Type="http://schemas.openxmlformats.org/officeDocument/2006/relationships/slide"/><Relationship Id="rId89" Target="slides/slide6.xml" Type="http://schemas.openxmlformats.org/officeDocument/2006/relationships/slide"/><Relationship Id="rId9" Target="fonts/font9.fntdata" Type="http://schemas.openxmlformats.org/officeDocument/2006/relationships/font"/><Relationship Id="rId90" Target="slides/slide7.xml" Type="http://schemas.openxmlformats.org/officeDocument/2006/relationships/slide"/><Relationship Id="rId91" Target="slides/slide8.xml" Type="http://schemas.openxmlformats.org/officeDocument/2006/relationships/slide"/><Relationship Id="rId92" Target="slides/slide9.xml" Type="http://schemas.openxmlformats.org/officeDocument/2006/relationships/slide"/><Relationship Id="rId93" Target="slides/slide10.xml" Type="http://schemas.openxmlformats.org/officeDocument/2006/relationships/slide"/><Relationship Id="rId94" Target="slides/slide11.xml" Type="http://schemas.openxmlformats.org/officeDocument/2006/relationships/slide"/><Relationship Id="rId95" Target="slides/slide12.xml" Type="http://schemas.openxmlformats.org/officeDocument/2006/relationships/slide"/><Relationship Id="rId96" Target="slides/slide13.xml" Type="http://schemas.openxmlformats.org/officeDocument/2006/relationships/slide"/><Relationship Id="rId97" Target="slides/slide14.xml" Type="http://schemas.openxmlformats.org/officeDocument/2006/relationships/slide"/><Relationship Id="rId98" Target="slides/slide15.xml" Type="http://schemas.openxmlformats.org/officeDocument/2006/relationships/slide"/><Relationship Id="rId99" Target="slides/slide16.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5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54.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55.jpeg" Type="http://schemas.openxmlformats.org/officeDocument/2006/relationships/image"/><Relationship Id="rId5" Target="../media/image56.jpeg" Type="http://schemas.openxmlformats.org/officeDocument/2006/relationships/image"/><Relationship Id="rId6" Target="../media/image57.jpeg" Type="http://schemas.openxmlformats.org/officeDocument/2006/relationships/image"/><Relationship Id="rId7" Target="../media/image5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5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6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6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62.jpeg" Type="http://schemas.openxmlformats.org/officeDocument/2006/relationships/image"/><Relationship Id="rId5" Target="../media/image6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https://loandata2020.s3.us-west-1.amazonaws.com/detailed_us_records_20k.csv" TargetMode="External" Type="http://schemas.openxmlformats.org/officeDocument/2006/relationships/hyperlink"/><Relationship Id="rId3" Target="https://colab.research.google.com/drive/1hXuwo0EWpaVovC4ikXQNpxGt6u2uJh0I?usp=sharing"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jpeg" Type="http://schemas.openxmlformats.org/officeDocument/2006/relationships/image"/><Relationship Id="rId11" Target="../media/image12.jpeg" Type="http://schemas.openxmlformats.org/officeDocument/2006/relationships/image"/><Relationship Id="rId12" Target="../media/image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jpe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17" Target="../media/image30.png" Type="http://schemas.openxmlformats.org/officeDocument/2006/relationships/image"/><Relationship Id="rId18" Target="../media/image31.png" Type="http://schemas.openxmlformats.org/officeDocument/2006/relationships/image"/><Relationship Id="rId19" Target="../media/image32.svg" Type="http://schemas.openxmlformats.org/officeDocument/2006/relationships/image"/><Relationship Id="rId2" Target="../media/image15.jpeg" Type="http://schemas.openxmlformats.org/officeDocument/2006/relationships/image"/><Relationship Id="rId20" Target="../media/image33.png" Type="http://schemas.openxmlformats.org/officeDocument/2006/relationships/image"/><Relationship Id="rId21" Target="../media/image34.png" Type="http://schemas.openxmlformats.org/officeDocument/2006/relationships/image"/><Relationship Id="rId22" Target="../media/image35.jpeg" Type="http://schemas.openxmlformats.org/officeDocument/2006/relationships/image"/><Relationship Id="rId23" Target="../media/image36.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png" Type="http://schemas.openxmlformats.org/officeDocument/2006/relationships/image"/><Relationship Id="rId4" Target="../media/image5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28700" y="864616"/>
            <a:ext cx="1296006" cy="1296006"/>
          </a:xfrm>
          <a:custGeom>
            <a:avLst/>
            <a:gdLst/>
            <a:ahLst/>
            <a:cxnLst/>
            <a:rect r="r" b="b" t="t" l="l"/>
            <a:pathLst>
              <a:path h="1296006" w="1296006">
                <a:moveTo>
                  <a:pt x="0" y="0"/>
                </a:moveTo>
                <a:lnTo>
                  <a:pt x="1296006" y="0"/>
                </a:lnTo>
                <a:lnTo>
                  <a:pt x="1296006" y="1296006"/>
                </a:lnTo>
                <a:lnTo>
                  <a:pt x="0" y="1296006"/>
                </a:lnTo>
                <a:lnTo>
                  <a:pt x="0" y="0"/>
                </a:lnTo>
                <a:close/>
              </a:path>
            </a:pathLst>
          </a:custGeom>
          <a:blipFill>
            <a:blip r:embed="rId3"/>
            <a:stretch>
              <a:fillRect l="0" t="0" r="0" b="0"/>
            </a:stretch>
          </a:blipFill>
        </p:spPr>
      </p:sp>
      <p:sp>
        <p:nvSpPr>
          <p:cNvPr name="TextBox 4" id="4"/>
          <p:cNvSpPr txBox="true"/>
          <p:nvPr/>
        </p:nvSpPr>
        <p:spPr>
          <a:xfrm rot="0">
            <a:off x="341145" y="5983111"/>
            <a:ext cx="5984060" cy="1047750"/>
          </a:xfrm>
          <a:prstGeom prst="rect">
            <a:avLst/>
          </a:prstGeom>
        </p:spPr>
        <p:txBody>
          <a:bodyPr anchor="t" rtlCol="false" tIns="0" lIns="0" bIns="0" rIns="0">
            <a:spAutoFit/>
          </a:bodyPr>
          <a:lstStyle/>
          <a:p>
            <a:pPr>
              <a:lnSpc>
                <a:spcPts val="4200"/>
              </a:lnSpc>
            </a:pPr>
            <a:r>
              <a:rPr lang="en-US" sz="3000">
                <a:solidFill>
                  <a:srgbClr val="FFFFFF"/>
                </a:solidFill>
                <a:latin typeface="Open Sans Bold"/>
              </a:rPr>
              <a:t>Revolutionizing Loan Paths with Smart Approval Systems </a:t>
            </a:r>
          </a:p>
        </p:txBody>
      </p:sp>
      <p:sp>
        <p:nvSpPr>
          <p:cNvPr name="TextBox 5" id="5"/>
          <p:cNvSpPr txBox="true"/>
          <p:nvPr/>
        </p:nvSpPr>
        <p:spPr>
          <a:xfrm rot="0">
            <a:off x="2338022" y="1226869"/>
            <a:ext cx="5317566"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Team QuadZen</a:t>
            </a:r>
          </a:p>
        </p:txBody>
      </p:sp>
      <p:sp>
        <p:nvSpPr>
          <p:cNvPr name="TextBox 6" id="6"/>
          <p:cNvSpPr txBox="true"/>
          <p:nvPr/>
        </p:nvSpPr>
        <p:spPr>
          <a:xfrm rot="0">
            <a:off x="341145" y="4654277"/>
            <a:ext cx="7359169" cy="1035596"/>
          </a:xfrm>
          <a:prstGeom prst="rect">
            <a:avLst/>
          </a:prstGeom>
        </p:spPr>
        <p:txBody>
          <a:bodyPr anchor="t" rtlCol="false" tIns="0" lIns="0" bIns="0" rIns="0">
            <a:spAutoFit/>
          </a:bodyPr>
          <a:lstStyle/>
          <a:p>
            <a:pPr>
              <a:lnSpc>
                <a:spcPts val="8140"/>
              </a:lnSpc>
            </a:pPr>
            <a:r>
              <a:rPr lang="en-US" sz="7204">
                <a:solidFill>
                  <a:srgbClr val="FFFFFF"/>
                </a:solidFill>
                <a:latin typeface="Open Sauce Heavy"/>
              </a:rPr>
              <a:t>FinAI Navigate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Freeform 3" id="3"/>
          <p:cNvSpPr/>
          <p:nvPr/>
        </p:nvSpPr>
        <p:spPr>
          <a:xfrm flipH="false" flipV="false" rot="0">
            <a:off x="14606750" y="9142269"/>
            <a:ext cx="1027511" cy="1027511"/>
          </a:xfrm>
          <a:custGeom>
            <a:avLst/>
            <a:gdLst/>
            <a:ahLst/>
            <a:cxnLst/>
            <a:rect r="r" b="b" t="t" l="l"/>
            <a:pathLst>
              <a:path h="1027511" w="1027511">
                <a:moveTo>
                  <a:pt x="0" y="0"/>
                </a:moveTo>
                <a:lnTo>
                  <a:pt x="1027511" y="0"/>
                </a:lnTo>
                <a:lnTo>
                  <a:pt x="1027511" y="1027511"/>
                </a:lnTo>
                <a:lnTo>
                  <a:pt x="0" y="1027511"/>
                </a:lnTo>
                <a:lnTo>
                  <a:pt x="0" y="0"/>
                </a:lnTo>
                <a:close/>
              </a:path>
            </a:pathLst>
          </a:custGeom>
          <a:blipFill>
            <a:blip r:embed="rId3"/>
            <a:stretch>
              <a:fillRect l="0" t="0" r="0" b="0"/>
            </a:stretch>
          </a:blipFill>
        </p:spPr>
      </p:sp>
      <p:sp>
        <p:nvSpPr>
          <p:cNvPr name="Freeform 4" id="4"/>
          <p:cNvSpPr/>
          <p:nvPr/>
        </p:nvSpPr>
        <p:spPr>
          <a:xfrm flipH="false" flipV="false" rot="0">
            <a:off x="1122917" y="1522240"/>
            <a:ext cx="16042166" cy="7620029"/>
          </a:xfrm>
          <a:custGeom>
            <a:avLst/>
            <a:gdLst/>
            <a:ahLst/>
            <a:cxnLst/>
            <a:rect r="r" b="b" t="t" l="l"/>
            <a:pathLst>
              <a:path h="7620029" w="16042166">
                <a:moveTo>
                  <a:pt x="0" y="0"/>
                </a:moveTo>
                <a:lnTo>
                  <a:pt x="16042166" y="0"/>
                </a:lnTo>
                <a:lnTo>
                  <a:pt x="16042166" y="7620029"/>
                </a:lnTo>
                <a:lnTo>
                  <a:pt x="0" y="7620029"/>
                </a:lnTo>
                <a:lnTo>
                  <a:pt x="0" y="0"/>
                </a:lnTo>
                <a:close/>
              </a:path>
            </a:pathLst>
          </a:custGeom>
          <a:blipFill>
            <a:blip r:embed="rId4"/>
            <a:stretch>
              <a:fillRect l="0" t="0" r="0" b="0"/>
            </a:stretch>
          </a:blipFill>
        </p:spPr>
      </p:sp>
      <p:sp>
        <p:nvSpPr>
          <p:cNvPr name="TextBox 5" id="5"/>
          <p:cNvSpPr txBox="true"/>
          <p:nvPr/>
        </p:nvSpPr>
        <p:spPr>
          <a:xfrm rot="0">
            <a:off x="0" y="171967"/>
            <a:ext cx="17435513" cy="1444625"/>
          </a:xfrm>
          <a:prstGeom prst="rect">
            <a:avLst/>
          </a:prstGeom>
        </p:spPr>
        <p:txBody>
          <a:bodyPr anchor="t" rtlCol="false" tIns="0" lIns="0" bIns="0" rIns="0">
            <a:spAutoFit/>
          </a:bodyPr>
          <a:lstStyle/>
          <a:p>
            <a:pPr algn="ctr">
              <a:lnSpc>
                <a:spcPts val="5650"/>
              </a:lnSpc>
            </a:pPr>
            <a:r>
              <a:rPr lang="en-US" sz="5000">
                <a:solidFill>
                  <a:srgbClr val="FFFFFF"/>
                </a:solidFill>
                <a:latin typeface="Open Sauce Heavy"/>
              </a:rPr>
              <a:t>Process: Exploratory Data Analysis (EDA))</a:t>
            </a:r>
          </a:p>
          <a:p>
            <a:pPr algn="ctr">
              <a:lnSpc>
                <a:spcPts val="5650"/>
              </a:lnSpc>
            </a:pPr>
          </a:p>
        </p:txBody>
      </p:sp>
      <p:sp>
        <p:nvSpPr>
          <p:cNvPr name="TextBox 6" id="6"/>
          <p:cNvSpPr txBox="true"/>
          <p:nvPr/>
        </p:nvSpPr>
        <p:spPr>
          <a:xfrm rot="0">
            <a:off x="15634261" y="9608399"/>
            <a:ext cx="4215923" cy="410106"/>
          </a:xfrm>
          <a:prstGeom prst="rect">
            <a:avLst/>
          </a:prstGeom>
        </p:spPr>
        <p:txBody>
          <a:bodyPr anchor="t" rtlCol="false" tIns="0" lIns="0" bIns="0" rIns="0">
            <a:spAutoFit/>
          </a:bodyPr>
          <a:lstStyle/>
          <a:p>
            <a:pPr algn="just">
              <a:lnSpc>
                <a:spcPts val="3329"/>
              </a:lnSpc>
            </a:pPr>
            <a:r>
              <a:rPr lang="en-US" sz="2378">
                <a:solidFill>
                  <a:srgbClr val="FFFFFF"/>
                </a:solidFill>
                <a:latin typeface="Open Sans Bold"/>
              </a:rPr>
              <a:t>Team QuadZen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Freeform 3" id="3"/>
          <p:cNvSpPr/>
          <p:nvPr/>
        </p:nvSpPr>
        <p:spPr>
          <a:xfrm flipH="false" flipV="false" rot="0">
            <a:off x="14606750" y="9142269"/>
            <a:ext cx="1027511" cy="1027511"/>
          </a:xfrm>
          <a:custGeom>
            <a:avLst/>
            <a:gdLst/>
            <a:ahLst/>
            <a:cxnLst/>
            <a:rect r="r" b="b" t="t" l="l"/>
            <a:pathLst>
              <a:path h="1027511" w="1027511">
                <a:moveTo>
                  <a:pt x="0" y="0"/>
                </a:moveTo>
                <a:lnTo>
                  <a:pt x="1027511" y="0"/>
                </a:lnTo>
                <a:lnTo>
                  <a:pt x="1027511" y="1027511"/>
                </a:lnTo>
                <a:lnTo>
                  <a:pt x="0" y="1027511"/>
                </a:lnTo>
                <a:lnTo>
                  <a:pt x="0" y="0"/>
                </a:lnTo>
                <a:close/>
              </a:path>
            </a:pathLst>
          </a:custGeom>
          <a:blipFill>
            <a:blip r:embed="rId3"/>
            <a:stretch>
              <a:fillRect l="0" t="0" r="0" b="0"/>
            </a:stretch>
          </a:blipFill>
        </p:spPr>
      </p:sp>
      <p:sp>
        <p:nvSpPr>
          <p:cNvPr name="Freeform 4" id="4"/>
          <p:cNvSpPr/>
          <p:nvPr/>
        </p:nvSpPr>
        <p:spPr>
          <a:xfrm flipH="false" flipV="false" rot="0">
            <a:off x="1261563" y="1379636"/>
            <a:ext cx="15764874" cy="7527727"/>
          </a:xfrm>
          <a:custGeom>
            <a:avLst/>
            <a:gdLst/>
            <a:ahLst/>
            <a:cxnLst/>
            <a:rect r="r" b="b" t="t" l="l"/>
            <a:pathLst>
              <a:path h="7527727" w="15764874">
                <a:moveTo>
                  <a:pt x="0" y="0"/>
                </a:moveTo>
                <a:lnTo>
                  <a:pt x="15764874" y="0"/>
                </a:lnTo>
                <a:lnTo>
                  <a:pt x="15764874" y="7527728"/>
                </a:lnTo>
                <a:lnTo>
                  <a:pt x="0" y="7527728"/>
                </a:lnTo>
                <a:lnTo>
                  <a:pt x="0" y="0"/>
                </a:lnTo>
                <a:close/>
              </a:path>
            </a:pathLst>
          </a:custGeom>
          <a:blipFill>
            <a:blip r:embed="rId4"/>
            <a:stretch>
              <a:fillRect l="0" t="0" r="0" b="0"/>
            </a:stretch>
          </a:blipFill>
        </p:spPr>
      </p:sp>
      <p:sp>
        <p:nvSpPr>
          <p:cNvPr name="TextBox 5" id="5"/>
          <p:cNvSpPr txBox="true"/>
          <p:nvPr/>
        </p:nvSpPr>
        <p:spPr>
          <a:xfrm rot="0">
            <a:off x="0" y="171967"/>
            <a:ext cx="17435513" cy="1444625"/>
          </a:xfrm>
          <a:prstGeom prst="rect">
            <a:avLst/>
          </a:prstGeom>
        </p:spPr>
        <p:txBody>
          <a:bodyPr anchor="t" rtlCol="false" tIns="0" lIns="0" bIns="0" rIns="0">
            <a:spAutoFit/>
          </a:bodyPr>
          <a:lstStyle/>
          <a:p>
            <a:pPr algn="ctr">
              <a:lnSpc>
                <a:spcPts val="5650"/>
              </a:lnSpc>
            </a:pPr>
            <a:r>
              <a:rPr lang="en-US" sz="5000">
                <a:solidFill>
                  <a:srgbClr val="FFFFFF"/>
                </a:solidFill>
                <a:latin typeface="Open Sauce Heavy"/>
              </a:rPr>
              <a:t>Process: Exploratory Data Analysis (EDA))</a:t>
            </a:r>
          </a:p>
          <a:p>
            <a:pPr algn="ctr">
              <a:lnSpc>
                <a:spcPts val="5650"/>
              </a:lnSpc>
            </a:pPr>
          </a:p>
        </p:txBody>
      </p:sp>
      <p:sp>
        <p:nvSpPr>
          <p:cNvPr name="TextBox 6" id="6"/>
          <p:cNvSpPr txBox="true"/>
          <p:nvPr/>
        </p:nvSpPr>
        <p:spPr>
          <a:xfrm rot="0">
            <a:off x="15634261" y="9608399"/>
            <a:ext cx="4215923" cy="410106"/>
          </a:xfrm>
          <a:prstGeom prst="rect">
            <a:avLst/>
          </a:prstGeom>
        </p:spPr>
        <p:txBody>
          <a:bodyPr anchor="t" rtlCol="false" tIns="0" lIns="0" bIns="0" rIns="0">
            <a:spAutoFit/>
          </a:bodyPr>
          <a:lstStyle/>
          <a:p>
            <a:pPr algn="just">
              <a:lnSpc>
                <a:spcPts val="3329"/>
              </a:lnSpc>
            </a:pPr>
            <a:r>
              <a:rPr lang="en-US" sz="2378">
                <a:solidFill>
                  <a:srgbClr val="FFFFFF"/>
                </a:solidFill>
                <a:latin typeface="Open Sans Bold"/>
              </a:rPr>
              <a:t>Team QuadZen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Freeform 3" id="3"/>
          <p:cNvSpPr/>
          <p:nvPr/>
        </p:nvSpPr>
        <p:spPr>
          <a:xfrm flipH="false" flipV="false" rot="0">
            <a:off x="14606750" y="9142269"/>
            <a:ext cx="1027511" cy="1027511"/>
          </a:xfrm>
          <a:custGeom>
            <a:avLst/>
            <a:gdLst/>
            <a:ahLst/>
            <a:cxnLst/>
            <a:rect r="r" b="b" t="t" l="l"/>
            <a:pathLst>
              <a:path h="1027511" w="1027511">
                <a:moveTo>
                  <a:pt x="0" y="0"/>
                </a:moveTo>
                <a:lnTo>
                  <a:pt x="1027511" y="0"/>
                </a:lnTo>
                <a:lnTo>
                  <a:pt x="1027511" y="1027511"/>
                </a:lnTo>
                <a:lnTo>
                  <a:pt x="0" y="1027511"/>
                </a:lnTo>
                <a:lnTo>
                  <a:pt x="0" y="0"/>
                </a:lnTo>
                <a:close/>
              </a:path>
            </a:pathLst>
          </a:custGeom>
          <a:blipFill>
            <a:blip r:embed="rId3"/>
            <a:stretch>
              <a:fillRect l="0" t="0" r="0" b="0"/>
            </a:stretch>
          </a:blipFill>
        </p:spPr>
      </p:sp>
      <p:sp>
        <p:nvSpPr>
          <p:cNvPr name="Freeform 4" id="4"/>
          <p:cNvSpPr/>
          <p:nvPr/>
        </p:nvSpPr>
        <p:spPr>
          <a:xfrm flipH="false" flipV="false" rot="0">
            <a:off x="317433" y="1616592"/>
            <a:ext cx="8590377" cy="3679557"/>
          </a:xfrm>
          <a:custGeom>
            <a:avLst/>
            <a:gdLst/>
            <a:ahLst/>
            <a:cxnLst/>
            <a:rect r="r" b="b" t="t" l="l"/>
            <a:pathLst>
              <a:path h="3679557" w="8590377">
                <a:moveTo>
                  <a:pt x="0" y="0"/>
                </a:moveTo>
                <a:lnTo>
                  <a:pt x="8590377" y="0"/>
                </a:lnTo>
                <a:lnTo>
                  <a:pt x="8590377" y="3679557"/>
                </a:lnTo>
                <a:lnTo>
                  <a:pt x="0" y="3679557"/>
                </a:lnTo>
                <a:lnTo>
                  <a:pt x="0" y="0"/>
                </a:lnTo>
                <a:close/>
              </a:path>
            </a:pathLst>
          </a:custGeom>
          <a:blipFill>
            <a:blip r:embed="rId4"/>
            <a:stretch>
              <a:fillRect l="0" t="0" r="0" b="0"/>
            </a:stretch>
          </a:blipFill>
        </p:spPr>
      </p:sp>
      <p:sp>
        <p:nvSpPr>
          <p:cNvPr name="Freeform 5" id="5"/>
          <p:cNvSpPr/>
          <p:nvPr/>
        </p:nvSpPr>
        <p:spPr>
          <a:xfrm flipH="false" flipV="false" rot="0">
            <a:off x="9217799" y="1616592"/>
            <a:ext cx="8524424" cy="3679557"/>
          </a:xfrm>
          <a:custGeom>
            <a:avLst/>
            <a:gdLst/>
            <a:ahLst/>
            <a:cxnLst/>
            <a:rect r="r" b="b" t="t" l="l"/>
            <a:pathLst>
              <a:path h="3679557" w="8524424">
                <a:moveTo>
                  <a:pt x="0" y="0"/>
                </a:moveTo>
                <a:lnTo>
                  <a:pt x="8524424" y="0"/>
                </a:lnTo>
                <a:lnTo>
                  <a:pt x="8524424" y="3679557"/>
                </a:lnTo>
                <a:lnTo>
                  <a:pt x="0" y="3679557"/>
                </a:lnTo>
                <a:lnTo>
                  <a:pt x="0" y="0"/>
                </a:lnTo>
                <a:close/>
              </a:path>
            </a:pathLst>
          </a:custGeom>
          <a:blipFill>
            <a:blip r:embed="rId5"/>
            <a:stretch>
              <a:fillRect l="0" t="0" r="0" b="0"/>
            </a:stretch>
          </a:blipFill>
        </p:spPr>
      </p:sp>
      <p:sp>
        <p:nvSpPr>
          <p:cNvPr name="Freeform 6" id="6"/>
          <p:cNvSpPr/>
          <p:nvPr/>
        </p:nvSpPr>
        <p:spPr>
          <a:xfrm flipH="false" flipV="false" rot="0">
            <a:off x="317433" y="5775581"/>
            <a:ext cx="8590377" cy="3671406"/>
          </a:xfrm>
          <a:custGeom>
            <a:avLst/>
            <a:gdLst/>
            <a:ahLst/>
            <a:cxnLst/>
            <a:rect r="r" b="b" t="t" l="l"/>
            <a:pathLst>
              <a:path h="3671406" w="8590377">
                <a:moveTo>
                  <a:pt x="0" y="0"/>
                </a:moveTo>
                <a:lnTo>
                  <a:pt x="8590377" y="0"/>
                </a:lnTo>
                <a:lnTo>
                  <a:pt x="8590377" y="3671406"/>
                </a:lnTo>
                <a:lnTo>
                  <a:pt x="0" y="3671406"/>
                </a:lnTo>
                <a:lnTo>
                  <a:pt x="0" y="0"/>
                </a:lnTo>
                <a:close/>
              </a:path>
            </a:pathLst>
          </a:custGeom>
          <a:blipFill>
            <a:blip r:embed="rId6"/>
            <a:stretch>
              <a:fillRect l="0" t="0" r="0" b="0"/>
            </a:stretch>
          </a:blipFill>
        </p:spPr>
      </p:sp>
      <p:sp>
        <p:nvSpPr>
          <p:cNvPr name="Freeform 7" id="7"/>
          <p:cNvSpPr/>
          <p:nvPr/>
        </p:nvSpPr>
        <p:spPr>
          <a:xfrm flipH="false" flipV="false" rot="0">
            <a:off x="9217799" y="5747405"/>
            <a:ext cx="8644285" cy="3699582"/>
          </a:xfrm>
          <a:custGeom>
            <a:avLst/>
            <a:gdLst/>
            <a:ahLst/>
            <a:cxnLst/>
            <a:rect r="r" b="b" t="t" l="l"/>
            <a:pathLst>
              <a:path h="3699582" w="8644285">
                <a:moveTo>
                  <a:pt x="0" y="0"/>
                </a:moveTo>
                <a:lnTo>
                  <a:pt x="8644284" y="0"/>
                </a:lnTo>
                <a:lnTo>
                  <a:pt x="8644284" y="3699582"/>
                </a:lnTo>
                <a:lnTo>
                  <a:pt x="0" y="3699582"/>
                </a:lnTo>
                <a:lnTo>
                  <a:pt x="0" y="0"/>
                </a:lnTo>
                <a:close/>
              </a:path>
            </a:pathLst>
          </a:custGeom>
          <a:blipFill>
            <a:blip r:embed="rId7"/>
            <a:stretch>
              <a:fillRect l="0" t="0" r="0" b="0"/>
            </a:stretch>
          </a:blipFill>
        </p:spPr>
      </p:sp>
      <p:sp>
        <p:nvSpPr>
          <p:cNvPr name="TextBox 8" id="8"/>
          <p:cNvSpPr txBox="true"/>
          <p:nvPr/>
        </p:nvSpPr>
        <p:spPr>
          <a:xfrm rot="0">
            <a:off x="0" y="171967"/>
            <a:ext cx="17435513" cy="1444625"/>
          </a:xfrm>
          <a:prstGeom prst="rect">
            <a:avLst/>
          </a:prstGeom>
        </p:spPr>
        <p:txBody>
          <a:bodyPr anchor="t" rtlCol="false" tIns="0" lIns="0" bIns="0" rIns="0">
            <a:spAutoFit/>
          </a:bodyPr>
          <a:lstStyle/>
          <a:p>
            <a:pPr algn="ctr">
              <a:lnSpc>
                <a:spcPts val="5650"/>
              </a:lnSpc>
            </a:pPr>
            <a:r>
              <a:rPr lang="en-US" sz="5000">
                <a:solidFill>
                  <a:srgbClr val="FFFFFF"/>
                </a:solidFill>
                <a:latin typeface="Open Sauce Heavy"/>
              </a:rPr>
              <a:t>Process: Exploratory Data Analysis (EDA))</a:t>
            </a:r>
          </a:p>
          <a:p>
            <a:pPr algn="ctr">
              <a:lnSpc>
                <a:spcPts val="5650"/>
              </a:lnSpc>
            </a:pPr>
          </a:p>
        </p:txBody>
      </p:sp>
      <p:sp>
        <p:nvSpPr>
          <p:cNvPr name="TextBox 9" id="9"/>
          <p:cNvSpPr txBox="true"/>
          <p:nvPr/>
        </p:nvSpPr>
        <p:spPr>
          <a:xfrm rot="0">
            <a:off x="15634261" y="9608399"/>
            <a:ext cx="4215923" cy="410106"/>
          </a:xfrm>
          <a:prstGeom prst="rect">
            <a:avLst/>
          </a:prstGeom>
        </p:spPr>
        <p:txBody>
          <a:bodyPr anchor="t" rtlCol="false" tIns="0" lIns="0" bIns="0" rIns="0">
            <a:spAutoFit/>
          </a:bodyPr>
          <a:lstStyle/>
          <a:p>
            <a:pPr algn="just">
              <a:lnSpc>
                <a:spcPts val="3329"/>
              </a:lnSpc>
            </a:pPr>
            <a:r>
              <a:rPr lang="en-US" sz="2378">
                <a:solidFill>
                  <a:srgbClr val="FFFFFF"/>
                </a:solidFill>
                <a:latin typeface="Open Sans Bold"/>
              </a:rPr>
              <a:t>Team QuadZen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TextBox 3" id="3"/>
          <p:cNvSpPr txBox="true"/>
          <p:nvPr/>
        </p:nvSpPr>
        <p:spPr>
          <a:xfrm rot="0">
            <a:off x="-176213" y="510902"/>
            <a:ext cx="17435513" cy="730250"/>
          </a:xfrm>
          <a:prstGeom prst="rect">
            <a:avLst/>
          </a:prstGeom>
        </p:spPr>
        <p:txBody>
          <a:bodyPr anchor="t" rtlCol="false" tIns="0" lIns="0" bIns="0" rIns="0">
            <a:spAutoFit/>
          </a:bodyPr>
          <a:lstStyle/>
          <a:p>
            <a:pPr algn="ctr">
              <a:lnSpc>
                <a:spcPts val="5650"/>
              </a:lnSpc>
            </a:pPr>
            <a:r>
              <a:rPr lang="en-US" sz="5000">
                <a:solidFill>
                  <a:srgbClr val="FFFFFF"/>
                </a:solidFill>
                <a:latin typeface="Open Sauce Heavy"/>
              </a:rPr>
              <a:t>Process: Algorithm and Technology</a:t>
            </a:r>
          </a:p>
        </p:txBody>
      </p:sp>
      <p:sp>
        <p:nvSpPr>
          <p:cNvPr name="TextBox 4" id="4"/>
          <p:cNvSpPr txBox="true"/>
          <p:nvPr/>
        </p:nvSpPr>
        <p:spPr>
          <a:xfrm rot="0">
            <a:off x="793892" y="1907902"/>
            <a:ext cx="16967664" cy="7476454"/>
          </a:xfrm>
          <a:prstGeom prst="rect">
            <a:avLst/>
          </a:prstGeom>
        </p:spPr>
        <p:txBody>
          <a:bodyPr anchor="t" rtlCol="false" tIns="0" lIns="0" bIns="0" rIns="0">
            <a:spAutoFit/>
          </a:bodyPr>
          <a:lstStyle/>
          <a:p>
            <a:pPr marL="615623" indent="-307811" lvl="1">
              <a:lnSpc>
                <a:spcPts val="3991"/>
              </a:lnSpc>
              <a:buFont typeface="Arial"/>
              <a:buChar char="•"/>
            </a:pPr>
            <a:r>
              <a:rPr lang="en-US" sz="2851">
                <a:solidFill>
                  <a:srgbClr val="FFFFFF"/>
                </a:solidFill>
                <a:latin typeface="Open Sans Bold"/>
              </a:rPr>
              <a:t>Algorithm: Multi-Layer Perceptron (MLP) Classifier</a:t>
            </a:r>
          </a:p>
          <a:p>
            <a:pPr marL="615623" indent="-307811" lvl="1">
              <a:lnSpc>
                <a:spcPts val="3991"/>
              </a:lnSpc>
              <a:buFont typeface="Arial"/>
              <a:buChar char="•"/>
            </a:pPr>
            <a:r>
              <a:rPr lang="en-US" sz="2851">
                <a:solidFill>
                  <a:srgbClr val="FFFFFF"/>
                </a:solidFill>
                <a:latin typeface="Open Sans Bold"/>
              </a:rPr>
              <a:t>Configuration:</a:t>
            </a:r>
          </a:p>
          <a:p>
            <a:pPr marL="1231245" indent="-410415" lvl="2">
              <a:lnSpc>
                <a:spcPts val="3991"/>
              </a:lnSpc>
              <a:buFont typeface="Arial"/>
              <a:buChar char="⚬"/>
            </a:pPr>
            <a:r>
              <a:rPr lang="en-US" sz="2851">
                <a:solidFill>
                  <a:srgbClr val="FFFFFF"/>
                </a:solidFill>
                <a:latin typeface="Open Sans Bold"/>
              </a:rPr>
              <a:t>Hidden Layers: 1 layer with 10 neurons</a:t>
            </a:r>
          </a:p>
          <a:p>
            <a:pPr marL="1231245" indent="-410415" lvl="2">
              <a:lnSpc>
                <a:spcPts val="3991"/>
              </a:lnSpc>
              <a:buFont typeface="Arial"/>
              <a:buChar char="⚬"/>
            </a:pPr>
            <a:r>
              <a:rPr lang="en-US" sz="2851">
                <a:solidFill>
                  <a:srgbClr val="FFFFFF"/>
                </a:solidFill>
                <a:latin typeface="Open Sans Bold"/>
              </a:rPr>
              <a:t>Max Iterations: 300 to ensure convergence</a:t>
            </a:r>
          </a:p>
          <a:p>
            <a:pPr marL="1231245" indent="-410415" lvl="2">
              <a:lnSpc>
                <a:spcPts val="3991"/>
              </a:lnSpc>
              <a:buFont typeface="Arial"/>
              <a:buChar char="⚬"/>
            </a:pPr>
            <a:r>
              <a:rPr lang="en-US" sz="2851">
                <a:solidFill>
                  <a:srgbClr val="FFFFFF"/>
                </a:solidFill>
                <a:latin typeface="Open Sans Bold"/>
              </a:rPr>
              <a:t>Random State: 42 for reproducible results</a:t>
            </a:r>
          </a:p>
          <a:p>
            <a:pPr marL="615623" indent="-307811" lvl="1">
              <a:lnSpc>
                <a:spcPts val="3991"/>
              </a:lnSpc>
              <a:buFont typeface="Arial"/>
              <a:buChar char="•"/>
            </a:pPr>
            <a:r>
              <a:rPr lang="en-US" sz="2851">
                <a:solidFill>
                  <a:srgbClr val="FFFFFF"/>
                </a:solidFill>
                <a:latin typeface="Open Sans Bold"/>
              </a:rPr>
              <a:t>Training Process:</a:t>
            </a:r>
          </a:p>
          <a:p>
            <a:pPr marL="1231245" indent="-410415" lvl="2">
              <a:lnSpc>
                <a:spcPts val="3991"/>
              </a:lnSpc>
              <a:buFont typeface="Arial"/>
              <a:buChar char="⚬"/>
            </a:pPr>
            <a:r>
              <a:rPr lang="en-US" sz="2851">
                <a:solidFill>
                  <a:srgbClr val="FFFFFF"/>
                </a:solidFill>
                <a:latin typeface="Open Sans Bold"/>
              </a:rPr>
              <a:t>The model is trained using scaled features to enhance prediction accuracy.</a:t>
            </a:r>
          </a:p>
          <a:p>
            <a:pPr marL="1231245" indent="-410415" lvl="2">
              <a:lnSpc>
                <a:spcPts val="3991"/>
              </a:lnSpc>
              <a:buFont typeface="Arial"/>
              <a:buChar char="⚬"/>
            </a:pPr>
            <a:r>
              <a:rPr lang="en-US" sz="2851">
                <a:solidFill>
                  <a:srgbClr val="FFFFFF"/>
                </a:solidFill>
                <a:latin typeface="Open Sans Bold"/>
              </a:rPr>
              <a:t>Utilizes backpropagation to optimize weights and biases.</a:t>
            </a:r>
          </a:p>
          <a:p>
            <a:pPr marL="615623" indent="-307811" lvl="1">
              <a:lnSpc>
                <a:spcPts val="3991"/>
              </a:lnSpc>
              <a:buFont typeface="Arial"/>
              <a:buChar char="•"/>
            </a:pPr>
            <a:r>
              <a:rPr lang="en-US" sz="2851">
                <a:solidFill>
                  <a:srgbClr val="FFFFFF"/>
                </a:solidFill>
                <a:latin typeface="Open Sans Bold"/>
              </a:rPr>
              <a:t>Prediction &amp; Evaluation:</a:t>
            </a:r>
          </a:p>
          <a:p>
            <a:pPr marL="1231245" indent="-410415" lvl="2">
              <a:lnSpc>
                <a:spcPts val="3991"/>
              </a:lnSpc>
              <a:buFont typeface="Arial"/>
              <a:buChar char="⚬"/>
            </a:pPr>
            <a:r>
              <a:rPr lang="en-US" sz="2851">
                <a:solidFill>
                  <a:srgbClr val="FFFFFF"/>
                </a:solidFill>
                <a:latin typeface="Open Sans Bold"/>
              </a:rPr>
              <a:t>The model predicts loan approval outcomes on a test dataset.</a:t>
            </a:r>
          </a:p>
          <a:p>
            <a:pPr marL="1231245" indent="-410415" lvl="2">
              <a:lnSpc>
                <a:spcPts val="3991"/>
              </a:lnSpc>
              <a:buFont typeface="Arial"/>
              <a:buChar char="⚬"/>
            </a:pPr>
            <a:r>
              <a:rPr lang="en-US" sz="2851">
                <a:solidFill>
                  <a:srgbClr val="FFFFFF"/>
                </a:solidFill>
                <a:latin typeface="Open Sans Bold"/>
              </a:rPr>
              <a:t>Evaluation through accuracy score, measuring the percentage of correctly predicted instances.</a:t>
            </a:r>
          </a:p>
          <a:p>
            <a:pPr marL="615623" indent="-307811" lvl="1">
              <a:lnSpc>
                <a:spcPts val="3991"/>
              </a:lnSpc>
              <a:buFont typeface="Arial"/>
              <a:buChar char="•"/>
            </a:pPr>
            <a:r>
              <a:rPr lang="en-US" sz="2851">
                <a:solidFill>
                  <a:srgbClr val="FFFFFF"/>
                </a:solidFill>
                <a:latin typeface="Open Sans Bold"/>
              </a:rPr>
              <a:t>Result: The accuracy score of 81.4% indicates the model's effectiveness in classifying loan approvals accurately.</a:t>
            </a:r>
          </a:p>
          <a:p>
            <a:pPr>
              <a:lnSpc>
                <a:spcPts val="3432"/>
              </a:lnSpc>
              <a:spcBef>
                <a:spcPct val="0"/>
              </a:spcBef>
            </a:pPr>
          </a:p>
        </p:txBody>
      </p:sp>
      <p:sp>
        <p:nvSpPr>
          <p:cNvPr name="Freeform 5" id="5"/>
          <p:cNvSpPr/>
          <p:nvPr/>
        </p:nvSpPr>
        <p:spPr>
          <a:xfrm flipH="false" flipV="false" rot="0">
            <a:off x="13641906" y="8990994"/>
            <a:ext cx="1296006" cy="1296006"/>
          </a:xfrm>
          <a:custGeom>
            <a:avLst/>
            <a:gdLst/>
            <a:ahLst/>
            <a:cxnLst/>
            <a:rect r="r" b="b" t="t" l="l"/>
            <a:pathLst>
              <a:path h="1296006" w="1296006">
                <a:moveTo>
                  <a:pt x="0" y="0"/>
                </a:moveTo>
                <a:lnTo>
                  <a:pt x="1296006" y="0"/>
                </a:lnTo>
                <a:lnTo>
                  <a:pt x="1296006" y="1296006"/>
                </a:lnTo>
                <a:lnTo>
                  <a:pt x="0" y="1296006"/>
                </a:lnTo>
                <a:lnTo>
                  <a:pt x="0" y="0"/>
                </a:lnTo>
                <a:close/>
              </a:path>
            </a:pathLst>
          </a:custGeom>
          <a:blipFill>
            <a:blip r:embed="rId3"/>
            <a:stretch>
              <a:fillRect l="0" t="0" r="0" b="0"/>
            </a:stretch>
          </a:blipFill>
        </p:spPr>
      </p:sp>
      <p:sp>
        <p:nvSpPr>
          <p:cNvPr name="TextBox 6" id="6"/>
          <p:cNvSpPr txBox="true"/>
          <p:nvPr/>
        </p:nvSpPr>
        <p:spPr>
          <a:xfrm rot="0">
            <a:off x="14951228" y="9353247"/>
            <a:ext cx="5317566"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Team QuadZen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Freeform 3" id="3"/>
          <p:cNvSpPr/>
          <p:nvPr/>
        </p:nvSpPr>
        <p:spPr>
          <a:xfrm flipH="false" flipV="false" rot="0">
            <a:off x="13641906" y="8990994"/>
            <a:ext cx="1296006" cy="1296006"/>
          </a:xfrm>
          <a:custGeom>
            <a:avLst/>
            <a:gdLst/>
            <a:ahLst/>
            <a:cxnLst/>
            <a:rect r="r" b="b" t="t" l="l"/>
            <a:pathLst>
              <a:path h="1296006" w="1296006">
                <a:moveTo>
                  <a:pt x="0" y="0"/>
                </a:moveTo>
                <a:lnTo>
                  <a:pt x="1296006" y="0"/>
                </a:lnTo>
                <a:lnTo>
                  <a:pt x="1296006" y="1296006"/>
                </a:lnTo>
                <a:lnTo>
                  <a:pt x="0" y="1296006"/>
                </a:lnTo>
                <a:lnTo>
                  <a:pt x="0" y="0"/>
                </a:lnTo>
                <a:close/>
              </a:path>
            </a:pathLst>
          </a:custGeom>
          <a:blipFill>
            <a:blip r:embed="rId3"/>
            <a:stretch>
              <a:fillRect l="0" t="0" r="0" b="0"/>
            </a:stretch>
          </a:blipFill>
        </p:spPr>
      </p:sp>
      <p:sp>
        <p:nvSpPr>
          <p:cNvPr name="Freeform 4" id="4"/>
          <p:cNvSpPr/>
          <p:nvPr/>
        </p:nvSpPr>
        <p:spPr>
          <a:xfrm flipH="false" flipV="false" rot="0">
            <a:off x="3812926" y="1506239"/>
            <a:ext cx="9819455" cy="8132758"/>
          </a:xfrm>
          <a:custGeom>
            <a:avLst/>
            <a:gdLst/>
            <a:ahLst/>
            <a:cxnLst/>
            <a:rect r="r" b="b" t="t" l="l"/>
            <a:pathLst>
              <a:path h="8132758" w="9819455">
                <a:moveTo>
                  <a:pt x="0" y="0"/>
                </a:moveTo>
                <a:lnTo>
                  <a:pt x="9819455" y="0"/>
                </a:lnTo>
                <a:lnTo>
                  <a:pt x="9819455" y="8132758"/>
                </a:lnTo>
                <a:lnTo>
                  <a:pt x="0" y="8132758"/>
                </a:lnTo>
                <a:lnTo>
                  <a:pt x="0" y="0"/>
                </a:lnTo>
                <a:close/>
              </a:path>
            </a:pathLst>
          </a:custGeom>
          <a:blipFill>
            <a:blip r:embed="rId4"/>
            <a:stretch>
              <a:fillRect l="0" t="-647" r="0" b="-647"/>
            </a:stretch>
          </a:blipFill>
        </p:spPr>
      </p:sp>
      <p:sp>
        <p:nvSpPr>
          <p:cNvPr name="TextBox 5" id="5"/>
          <p:cNvSpPr txBox="true"/>
          <p:nvPr/>
        </p:nvSpPr>
        <p:spPr>
          <a:xfrm rot="0">
            <a:off x="-176213" y="510902"/>
            <a:ext cx="17435513" cy="730250"/>
          </a:xfrm>
          <a:prstGeom prst="rect">
            <a:avLst/>
          </a:prstGeom>
        </p:spPr>
        <p:txBody>
          <a:bodyPr anchor="t" rtlCol="false" tIns="0" lIns="0" bIns="0" rIns="0">
            <a:spAutoFit/>
          </a:bodyPr>
          <a:lstStyle/>
          <a:p>
            <a:pPr algn="ctr">
              <a:lnSpc>
                <a:spcPts val="5650"/>
              </a:lnSpc>
            </a:pPr>
            <a:r>
              <a:rPr lang="en-US" sz="5000">
                <a:solidFill>
                  <a:srgbClr val="FFFFFF"/>
                </a:solidFill>
                <a:latin typeface="Open Sauce Bold"/>
              </a:rPr>
              <a:t>Results of Algorithm:</a:t>
            </a:r>
          </a:p>
        </p:txBody>
      </p:sp>
      <p:sp>
        <p:nvSpPr>
          <p:cNvPr name="TextBox 6" id="6"/>
          <p:cNvSpPr txBox="true"/>
          <p:nvPr/>
        </p:nvSpPr>
        <p:spPr>
          <a:xfrm rot="0">
            <a:off x="14951228" y="9353247"/>
            <a:ext cx="5317566"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Team QuadZen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Freeform 3" id="3"/>
          <p:cNvSpPr/>
          <p:nvPr/>
        </p:nvSpPr>
        <p:spPr>
          <a:xfrm flipH="false" flipV="false" rot="0">
            <a:off x="13641906" y="8990994"/>
            <a:ext cx="1296006" cy="1296006"/>
          </a:xfrm>
          <a:custGeom>
            <a:avLst/>
            <a:gdLst/>
            <a:ahLst/>
            <a:cxnLst/>
            <a:rect r="r" b="b" t="t" l="l"/>
            <a:pathLst>
              <a:path h="1296006" w="1296006">
                <a:moveTo>
                  <a:pt x="0" y="0"/>
                </a:moveTo>
                <a:lnTo>
                  <a:pt x="1296006" y="0"/>
                </a:lnTo>
                <a:lnTo>
                  <a:pt x="1296006" y="1296006"/>
                </a:lnTo>
                <a:lnTo>
                  <a:pt x="0" y="1296006"/>
                </a:lnTo>
                <a:lnTo>
                  <a:pt x="0" y="0"/>
                </a:lnTo>
                <a:close/>
              </a:path>
            </a:pathLst>
          </a:custGeom>
          <a:blipFill>
            <a:blip r:embed="rId3"/>
            <a:stretch>
              <a:fillRect l="0" t="0" r="0" b="0"/>
            </a:stretch>
          </a:blipFill>
        </p:spPr>
      </p:sp>
      <p:sp>
        <p:nvSpPr>
          <p:cNvPr name="Freeform 4" id="4"/>
          <p:cNvSpPr/>
          <p:nvPr/>
        </p:nvSpPr>
        <p:spPr>
          <a:xfrm flipH="false" flipV="false" rot="0">
            <a:off x="3815328" y="1673016"/>
            <a:ext cx="9452431" cy="7585284"/>
          </a:xfrm>
          <a:custGeom>
            <a:avLst/>
            <a:gdLst/>
            <a:ahLst/>
            <a:cxnLst/>
            <a:rect r="r" b="b" t="t" l="l"/>
            <a:pathLst>
              <a:path h="7585284" w="9452431">
                <a:moveTo>
                  <a:pt x="0" y="0"/>
                </a:moveTo>
                <a:lnTo>
                  <a:pt x="9452431" y="0"/>
                </a:lnTo>
                <a:lnTo>
                  <a:pt x="9452431" y="7585284"/>
                </a:lnTo>
                <a:lnTo>
                  <a:pt x="0" y="7585284"/>
                </a:lnTo>
                <a:lnTo>
                  <a:pt x="0" y="0"/>
                </a:lnTo>
                <a:close/>
              </a:path>
            </a:pathLst>
          </a:custGeom>
          <a:blipFill>
            <a:blip r:embed="rId4"/>
            <a:stretch>
              <a:fillRect l="0" t="0" r="0" b="0"/>
            </a:stretch>
          </a:blipFill>
        </p:spPr>
      </p:sp>
      <p:sp>
        <p:nvSpPr>
          <p:cNvPr name="TextBox 5" id="5"/>
          <p:cNvSpPr txBox="true"/>
          <p:nvPr/>
        </p:nvSpPr>
        <p:spPr>
          <a:xfrm rot="0">
            <a:off x="-176213" y="510902"/>
            <a:ext cx="17435513" cy="730250"/>
          </a:xfrm>
          <a:prstGeom prst="rect">
            <a:avLst/>
          </a:prstGeom>
        </p:spPr>
        <p:txBody>
          <a:bodyPr anchor="t" rtlCol="false" tIns="0" lIns="0" bIns="0" rIns="0">
            <a:spAutoFit/>
          </a:bodyPr>
          <a:lstStyle/>
          <a:p>
            <a:pPr algn="ctr">
              <a:lnSpc>
                <a:spcPts val="5650"/>
              </a:lnSpc>
            </a:pPr>
            <a:r>
              <a:rPr lang="en-US" sz="5000">
                <a:solidFill>
                  <a:srgbClr val="FFFFFF"/>
                </a:solidFill>
                <a:latin typeface="Open Sauce Bold"/>
              </a:rPr>
              <a:t>Results of Algorithm:</a:t>
            </a:r>
          </a:p>
        </p:txBody>
      </p:sp>
      <p:sp>
        <p:nvSpPr>
          <p:cNvPr name="TextBox 6" id="6"/>
          <p:cNvSpPr txBox="true"/>
          <p:nvPr/>
        </p:nvSpPr>
        <p:spPr>
          <a:xfrm rot="0">
            <a:off x="14951228" y="9353247"/>
            <a:ext cx="5317566"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Team QuadZen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Freeform 3" id="3"/>
          <p:cNvSpPr/>
          <p:nvPr/>
        </p:nvSpPr>
        <p:spPr>
          <a:xfrm flipH="false" flipV="false" rot="0">
            <a:off x="13641906" y="8990994"/>
            <a:ext cx="1296006" cy="1296006"/>
          </a:xfrm>
          <a:custGeom>
            <a:avLst/>
            <a:gdLst/>
            <a:ahLst/>
            <a:cxnLst/>
            <a:rect r="r" b="b" t="t" l="l"/>
            <a:pathLst>
              <a:path h="1296006" w="1296006">
                <a:moveTo>
                  <a:pt x="0" y="0"/>
                </a:moveTo>
                <a:lnTo>
                  <a:pt x="1296006" y="0"/>
                </a:lnTo>
                <a:lnTo>
                  <a:pt x="1296006" y="1296006"/>
                </a:lnTo>
                <a:lnTo>
                  <a:pt x="0" y="1296006"/>
                </a:lnTo>
                <a:lnTo>
                  <a:pt x="0" y="0"/>
                </a:lnTo>
                <a:close/>
              </a:path>
            </a:pathLst>
          </a:custGeom>
          <a:blipFill>
            <a:blip r:embed="rId3"/>
            <a:stretch>
              <a:fillRect l="0" t="0" r="0" b="0"/>
            </a:stretch>
          </a:blipFill>
        </p:spPr>
      </p:sp>
      <p:sp>
        <p:nvSpPr>
          <p:cNvPr name="Freeform 4" id="4"/>
          <p:cNvSpPr/>
          <p:nvPr/>
        </p:nvSpPr>
        <p:spPr>
          <a:xfrm flipH="false" flipV="false" rot="0">
            <a:off x="4254144" y="1294219"/>
            <a:ext cx="9779711" cy="7698561"/>
          </a:xfrm>
          <a:custGeom>
            <a:avLst/>
            <a:gdLst/>
            <a:ahLst/>
            <a:cxnLst/>
            <a:rect r="r" b="b" t="t" l="l"/>
            <a:pathLst>
              <a:path h="7698561" w="9779711">
                <a:moveTo>
                  <a:pt x="0" y="0"/>
                </a:moveTo>
                <a:lnTo>
                  <a:pt x="9779712" y="0"/>
                </a:lnTo>
                <a:lnTo>
                  <a:pt x="9779712" y="7698562"/>
                </a:lnTo>
                <a:lnTo>
                  <a:pt x="0" y="7698562"/>
                </a:lnTo>
                <a:lnTo>
                  <a:pt x="0" y="0"/>
                </a:lnTo>
                <a:close/>
              </a:path>
            </a:pathLst>
          </a:custGeom>
          <a:blipFill>
            <a:blip r:embed="rId4"/>
            <a:stretch>
              <a:fillRect l="0" t="0" r="0" b="0"/>
            </a:stretch>
          </a:blipFill>
        </p:spPr>
      </p:sp>
      <p:sp>
        <p:nvSpPr>
          <p:cNvPr name="TextBox 5" id="5"/>
          <p:cNvSpPr txBox="true"/>
          <p:nvPr/>
        </p:nvSpPr>
        <p:spPr>
          <a:xfrm rot="0">
            <a:off x="-176213" y="298450"/>
            <a:ext cx="17435513" cy="730250"/>
          </a:xfrm>
          <a:prstGeom prst="rect">
            <a:avLst/>
          </a:prstGeom>
        </p:spPr>
        <p:txBody>
          <a:bodyPr anchor="t" rtlCol="false" tIns="0" lIns="0" bIns="0" rIns="0">
            <a:spAutoFit/>
          </a:bodyPr>
          <a:lstStyle/>
          <a:p>
            <a:pPr algn="ctr">
              <a:lnSpc>
                <a:spcPts val="5650"/>
              </a:lnSpc>
            </a:pPr>
            <a:r>
              <a:rPr lang="en-US" sz="5000">
                <a:solidFill>
                  <a:srgbClr val="FFFFFF"/>
                </a:solidFill>
                <a:latin typeface="Open Sauce Bold"/>
              </a:rPr>
              <a:t>Results of Algorithm:</a:t>
            </a:r>
          </a:p>
        </p:txBody>
      </p:sp>
      <p:sp>
        <p:nvSpPr>
          <p:cNvPr name="TextBox 6" id="6"/>
          <p:cNvSpPr txBox="true"/>
          <p:nvPr/>
        </p:nvSpPr>
        <p:spPr>
          <a:xfrm rot="0">
            <a:off x="14951228" y="9353247"/>
            <a:ext cx="5317566"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Team QuadZen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Freeform 3" id="3"/>
          <p:cNvSpPr/>
          <p:nvPr/>
        </p:nvSpPr>
        <p:spPr>
          <a:xfrm flipH="false" flipV="false" rot="0">
            <a:off x="13641906" y="8990994"/>
            <a:ext cx="1296006" cy="1296006"/>
          </a:xfrm>
          <a:custGeom>
            <a:avLst/>
            <a:gdLst/>
            <a:ahLst/>
            <a:cxnLst/>
            <a:rect r="r" b="b" t="t" l="l"/>
            <a:pathLst>
              <a:path h="1296006" w="1296006">
                <a:moveTo>
                  <a:pt x="0" y="0"/>
                </a:moveTo>
                <a:lnTo>
                  <a:pt x="1296006" y="0"/>
                </a:lnTo>
                <a:lnTo>
                  <a:pt x="1296006" y="1296006"/>
                </a:lnTo>
                <a:lnTo>
                  <a:pt x="0" y="1296006"/>
                </a:lnTo>
                <a:lnTo>
                  <a:pt x="0" y="0"/>
                </a:lnTo>
                <a:close/>
              </a:path>
            </a:pathLst>
          </a:custGeom>
          <a:blipFill>
            <a:blip r:embed="rId3"/>
            <a:stretch>
              <a:fillRect l="0" t="0" r="0" b="0"/>
            </a:stretch>
          </a:blipFill>
        </p:spPr>
      </p:sp>
      <p:sp>
        <p:nvSpPr>
          <p:cNvPr name="Freeform 4" id="4"/>
          <p:cNvSpPr/>
          <p:nvPr/>
        </p:nvSpPr>
        <p:spPr>
          <a:xfrm flipH="false" flipV="false" rot="0">
            <a:off x="1807623" y="3110114"/>
            <a:ext cx="14672754" cy="2661235"/>
          </a:xfrm>
          <a:custGeom>
            <a:avLst/>
            <a:gdLst/>
            <a:ahLst/>
            <a:cxnLst/>
            <a:rect r="r" b="b" t="t" l="l"/>
            <a:pathLst>
              <a:path h="2661235" w="14672754">
                <a:moveTo>
                  <a:pt x="0" y="0"/>
                </a:moveTo>
                <a:lnTo>
                  <a:pt x="14672754" y="0"/>
                </a:lnTo>
                <a:lnTo>
                  <a:pt x="14672754" y="2661234"/>
                </a:lnTo>
                <a:lnTo>
                  <a:pt x="0" y="2661234"/>
                </a:lnTo>
                <a:lnTo>
                  <a:pt x="0" y="0"/>
                </a:lnTo>
                <a:close/>
              </a:path>
            </a:pathLst>
          </a:custGeom>
          <a:blipFill>
            <a:blip r:embed="rId4"/>
            <a:stretch>
              <a:fillRect l="0" t="0" r="0" b="0"/>
            </a:stretch>
          </a:blipFill>
        </p:spPr>
      </p:sp>
      <p:sp>
        <p:nvSpPr>
          <p:cNvPr name="Freeform 5" id="5"/>
          <p:cNvSpPr/>
          <p:nvPr/>
        </p:nvSpPr>
        <p:spPr>
          <a:xfrm flipH="false" flipV="false" rot="0">
            <a:off x="5780914" y="6791153"/>
            <a:ext cx="6296364" cy="2467147"/>
          </a:xfrm>
          <a:custGeom>
            <a:avLst/>
            <a:gdLst/>
            <a:ahLst/>
            <a:cxnLst/>
            <a:rect r="r" b="b" t="t" l="l"/>
            <a:pathLst>
              <a:path h="2467147" w="6296364">
                <a:moveTo>
                  <a:pt x="0" y="0"/>
                </a:moveTo>
                <a:lnTo>
                  <a:pt x="6296364" y="0"/>
                </a:lnTo>
                <a:lnTo>
                  <a:pt x="6296364" y="2467147"/>
                </a:lnTo>
                <a:lnTo>
                  <a:pt x="0" y="2467147"/>
                </a:lnTo>
                <a:lnTo>
                  <a:pt x="0" y="0"/>
                </a:lnTo>
                <a:close/>
              </a:path>
            </a:pathLst>
          </a:custGeom>
          <a:blipFill>
            <a:blip r:embed="rId5"/>
            <a:stretch>
              <a:fillRect l="0" t="0" r="0" b="0"/>
            </a:stretch>
          </a:blipFill>
        </p:spPr>
      </p:sp>
      <p:sp>
        <p:nvSpPr>
          <p:cNvPr name="TextBox 6" id="6"/>
          <p:cNvSpPr txBox="true"/>
          <p:nvPr/>
        </p:nvSpPr>
        <p:spPr>
          <a:xfrm rot="0">
            <a:off x="-176213" y="510902"/>
            <a:ext cx="17435513" cy="730250"/>
          </a:xfrm>
          <a:prstGeom prst="rect">
            <a:avLst/>
          </a:prstGeom>
        </p:spPr>
        <p:txBody>
          <a:bodyPr anchor="t" rtlCol="false" tIns="0" lIns="0" bIns="0" rIns="0">
            <a:spAutoFit/>
          </a:bodyPr>
          <a:lstStyle/>
          <a:p>
            <a:pPr algn="ctr">
              <a:lnSpc>
                <a:spcPts val="5650"/>
              </a:lnSpc>
            </a:pPr>
            <a:r>
              <a:rPr lang="en-US" sz="5000">
                <a:solidFill>
                  <a:srgbClr val="FFFFFF"/>
                </a:solidFill>
                <a:latin typeface="Open Sauce Bold"/>
              </a:rPr>
              <a:t>Results of Algorithm:</a:t>
            </a:r>
          </a:p>
        </p:txBody>
      </p:sp>
      <p:sp>
        <p:nvSpPr>
          <p:cNvPr name="TextBox 7" id="7"/>
          <p:cNvSpPr txBox="true"/>
          <p:nvPr/>
        </p:nvSpPr>
        <p:spPr>
          <a:xfrm rot="0">
            <a:off x="14951228" y="9353247"/>
            <a:ext cx="5317566"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Team QuadZen</a:t>
            </a:r>
          </a:p>
        </p:txBody>
      </p:sp>
      <p:sp>
        <p:nvSpPr>
          <p:cNvPr name="TextBox 8" id="8"/>
          <p:cNvSpPr txBox="true"/>
          <p:nvPr/>
        </p:nvSpPr>
        <p:spPr>
          <a:xfrm rot="0">
            <a:off x="4779843" y="1889883"/>
            <a:ext cx="8298507" cy="514350"/>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Open Sans Bold"/>
              </a:rPr>
              <a:t>Based on these differentiating parameters: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261332" y="464552"/>
            <a:ext cx="19330928" cy="2289218"/>
          </a:xfrm>
          <a:prstGeom prst="rect">
            <a:avLst/>
          </a:prstGeom>
        </p:spPr>
        <p:txBody>
          <a:bodyPr anchor="t" rtlCol="false" tIns="0" lIns="0" bIns="0" rIns="0">
            <a:spAutoFit/>
          </a:bodyPr>
          <a:lstStyle/>
          <a:p>
            <a:pPr>
              <a:lnSpc>
                <a:spcPts val="4547"/>
              </a:lnSpc>
            </a:pPr>
            <a:r>
              <a:rPr lang="en-US" sz="3248">
                <a:solidFill>
                  <a:srgbClr val="FFFFFF"/>
                </a:solidFill>
                <a:latin typeface="Poppins Bold"/>
              </a:rPr>
              <a:t>Dataset :</a:t>
            </a:r>
          </a:p>
          <a:p>
            <a:pPr>
              <a:lnSpc>
                <a:spcPts val="4547"/>
              </a:lnSpc>
            </a:pPr>
          </a:p>
          <a:p>
            <a:pPr>
              <a:lnSpc>
                <a:spcPts val="4547"/>
              </a:lnSpc>
            </a:pPr>
            <a:r>
              <a:rPr lang="en-US" sz="3248">
                <a:solidFill>
                  <a:srgbClr val="FFFFFF"/>
                </a:solidFill>
                <a:latin typeface="Poppins Bold"/>
              </a:rPr>
              <a:t> </a:t>
            </a:r>
            <a:r>
              <a:rPr lang="en-US" sz="3248" u="sng">
                <a:solidFill>
                  <a:srgbClr val="FFFFFF"/>
                </a:solidFill>
                <a:latin typeface="Poppins Bold"/>
                <a:hlinkClick r:id="rId2" tooltip="https://loandata2020.s3.us-west-1.amazonaws.com/detailed_us_records_20k.csv"/>
              </a:rPr>
              <a:t>https://loandata2020.s3.us-west-1.amazonaws.com/detailed_us_records_20k.csv</a:t>
            </a:r>
          </a:p>
          <a:p>
            <a:pPr>
              <a:lnSpc>
                <a:spcPts val="4547"/>
              </a:lnSpc>
              <a:spcBef>
                <a:spcPct val="0"/>
              </a:spcBef>
            </a:pPr>
          </a:p>
        </p:txBody>
      </p:sp>
      <p:sp>
        <p:nvSpPr>
          <p:cNvPr name="TextBox 3" id="3"/>
          <p:cNvSpPr txBox="true"/>
          <p:nvPr/>
        </p:nvSpPr>
        <p:spPr>
          <a:xfrm rot="0">
            <a:off x="261332" y="3032106"/>
            <a:ext cx="18026668" cy="2289175"/>
          </a:xfrm>
          <a:prstGeom prst="rect">
            <a:avLst/>
          </a:prstGeom>
        </p:spPr>
        <p:txBody>
          <a:bodyPr anchor="t" rtlCol="false" tIns="0" lIns="0" bIns="0" rIns="0">
            <a:spAutoFit/>
          </a:bodyPr>
          <a:lstStyle/>
          <a:p>
            <a:pPr>
              <a:lnSpc>
                <a:spcPts val="4549"/>
              </a:lnSpc>
            </a:pPr>
            <a:r>
              <a:rPr lang="en-US" sz="3249">
                <a:solidFill>
                  <a:srgbClr val="FFFFFF"/>
                </a:solidFill>
                <a:latin typeface="Poppins Bold"/>
              </a:rPr>
              <a:t>Model Link:-</a:t>
            </a:r>
          </a:p>
          <a:p>
            <a:pPr>
              <a:lnSpc>
                <a:spcPts val="4549"/>
              </a:lnSpc>
            </a:pPr>
          </a:p>
          <a:p>
            <a:pPr>
              <a:lnSpc>
                <a:spcPts val="4549"/>
              </a:lnSpc>
              <a:spcBef>
                <a:spcPct val="0"/>
              </a:spcBef>
            </a:pPr>
            <a:r>
              <a:rPr lang="en-US" sz="3249" u="sng">
                <a:solidFill>
                  <a:srgbClr val="FFFFFF"/>
                </a:solidFill>
                <a:latin typeface="Poppins Bold"/>
                <a:hlinkClick r:id="rId3" tooltip="https://colab.research.google.com/drive/1hXuwo0EWpaVovC4ikXQNpxGt6u2uJh0I?usp=sharing"/>
              </a:rPr>
              <a:t>https://colab.research.google.com/drive/1hXuwo0EWpaVovC4ikXQNpxGt6u2uJh0I?usp=sharing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6107269" y="3906631"/>
            <a:ext cx="6073462" cy="1035574"/>
          </a:xfrm>
          <a:prstGeom prst="rect">
            <a:avLst/>
          </a:prstGeom>
        </p:spPr>
        <p:txBody>
          <a:bodyPr anchor="t" rtlCol="false" tIns="0" lIns="0" bIns="0" rIns="0">
            <a:spAutoFit/>
          </a:bodyPr>
          <a:lstStyle/>
          <a:p>
            <a:pPr algn="ctr">
              <a:lnSpc>
                <a:spcPts val="8140"/>
              </a:lnSpc>
            </a:pPr>
            <a:r>
              <a:rPr lang="en-US" sz="7204">
                <a:solidFill>
                  <a:srgbClr val="FFFFFF"/>
                </a:solidFill>
                <a:latin typeface="Open Sauce Heavy"/>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61A1E"/>
        </a:solidFill>
      </p:bgPr>
    </p:bg>
    <p:spTree>
      <p:nvGrpSpPr>
        <p:cNvPr id="1" name=""/>
        <p:cNvGrpSpPr/>
        <p:nvPr/>
      </p:nvGrpSpPr>
      <p:grpSpPr>
        <a:xfrm>
          <a:off x="0" y="0"/>
          <a:ext cx="0" cy="0"/>
          <a:chOff x="0" y="0"/>
          <a:chExt cx="0" cy="0"/>
        </a:xfrm>
      </p:grpSpPr>
      <p:sp>
        <p:nvSpPr>
          <p:cNvPr name="Freeform 2" id="2"/>
          <p:cNvSpPr/>
          <p:nvPr/>
        </p:nvSpPr>
        <p:spPr>
          <a:xfrm flipH="false" flipV="false" rot="-5882674">
            <a:off x="12869279" y="2265505"/>
            <a:ext cx="6650726" cy="13301451"/>
          </a:xfrm>
          <a:custGeom>
            <a:avLst/>
            <a:gdLst/>
            <a:ahLst/>
            <a:cxnLst/>
            <a:rect r="r" b="b" t="t" l="l"/>
            <a:pathLst>
              <a:path h="13301451" w="6650726">
                <a:moveTo>
                  <a:pt x="0" y="0"/>
                </a:moveTo>
                <a:lnTo>
                  <a:pt x="6650726" y="0"/>
                </a:lnTo>
                <a:lnTo>
                  <a:pt x="6650726" y="13301451"/>
                </a:lnTo>
                <a:lnTo>
                  <a:pt x="0" y="13301451"/>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89044" y="707369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4" id="4"/>
          <p:cNvGrpSpPr/>
          <p:nvPr/>
        </p:nvGrpSpPr>
        <p:grpSpPr>
          <a:xfrm rot="0">
            <a:off x="13748387" y="3389876"/>
            <a:ext cx="3510913" cy="3510913"/>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6"/>
              <a:stretch>
                <a:fillRect l="-21611" t="0" r="-7181" b="-28793"/>
              </a:stretch>
            </a:blipFill>
          </p:spPr>
        </p:sp>
      </p:grpSp>
      <p:sp>
        <p:nvSpPr>
          <p:cNvPr name="Freeform 6" id="6"/>
          <p:cNvSpPr/>
          <p:nvPr/>
        </p:nvSpPr>
        <p:spPr>
          <a:xfrm flipH="false" flipV="false" rot="-5882674">
            <a:off x="-715940" y="-4506565"/>
            <a:ext cx="6650726" cy="13301451"/>
          </a:xfrm>
          <a:custGeom>
            <a:avLst/>
            <a:gdLst/>
            <a:ahLst/>
            <a:cxnLst/>
            <a:rect r="r" b="b" t="t" l="l"/>
            <a:pathLst>
              <a:path h="13301451" w="6650726">
                <a:moveTo>
                  <a:pt x="0" y="0"/>
                </a:moveTo>
                <a:lnTo>
                  <a:pt x="6650726" y="0"/>
                </a:lnTo>
                <a:lnTo>
                  <a:pt x="6650726" y="13301452"/>
                </a:lnTo>
                <a:lnTo>
                  <a:pt x="0" y="13301452"/>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349702" y="54968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8" id="8"/>
          <p:cNvSpPr/>
          <p:nvPr/>
        </p:nvSpPr>
        <p:spPr>
          <a:xfrm flipH="false" flipV="false" rot="0">
            <a:off x="12504181" y="-172887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alphaModFix amt="5000"/>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9" id="9"/>
          <p:cNvGrpSpPr/>
          <p:nvPr/>
        </p:nvGrpSpPr>
        <p:grpSpPr>
          <a:xfrm rot="0">
            <a:off x="9508491" y="3389876"/>
            <a:ext cx="3510913" cy="3510913"/>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9"/>
              <a:stretch>
                <a:fillRect l="-15590" t="0" r="-11736" b="-51805"/>
              </a:stretch>
            </a:blipFill>
          </p:spPr>
        </p:sp>
      </p:grpSp>
      <p:grpSp>
        <p:nvGrpSpPr>
          <p:cNvPr name="Group 11" id="11"/>
          <p:cNvGrpSpPr/>
          <p:nvPr/>
        </p:nvGrpSpPr>
        <p:grpSpPr>
          <a:xfrm rot="0">
            <a:off x="1028700" y="3389876"/>
            <a:ext cx="3510913" cy="3510913"/>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0"/>
              <a:stretch>
                <a:fillRect l="-20646" t="-25438" r="-28484" b="-73402"/>
              </a:stretch>
            </a:blipFill>
          </p:spPr>
        </p:sp>
      </p:grpSp>
      <p:grpSp>
        <p:nvGrpSpPr>
          <p:cNvPr name="Group 13" id="13"/>
          <p:cNvGrpSpPr/>
          <p:nvPr/>
        </p:nvGrpSpPr>
        <p:grpSpPr>
          <a:xfrm rot="0">
            <a:off x="5268596" y="3389876"/>
            <a:ext cx="3510913" cy="351091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1"/>
              <a:stretch>
                <a:fillRect l="-131626" t="-215485" r="-144094" b="-185476"/>
              </a:stretch>
            </a:blipFill>
          </p:spPr>
        </p:sp>
      </p:grpSp>
      <p:grpSp>
        <p:nvGrpSpPr>
          <p:cNvPr name="Group 15" id="15"/>
          <p:cNvGrpSpPr/>
          <p:nvPr/>
        </p:nvGrpSpPr>
        <p:grpSpPr>
          <a:xfrm rot="-10800000">
            <a:off x="4850829" y="1146404"/>
            <a:ext cx="6849431" cy="1062069"/>
            <a:chOff x="0" y="0"/>
            <a:chExt cx="1004944" cy="155826"/>
          </a:xfrm>
        </p:grpSpPr>
        <p:sp>
          <p:nvSpPr>
            <p:cNvPr name="Freeform 16" id="16"/>
            <p:cNvSpPr/>
            <p:nvPr/>
          </p:nvSpPr>
          <p:spPr>
            <a:xfrm flipH="false" flipV="false" rot="0">
              <a:off x="0" y="0"/>
              <a:ext cx="1004944" cy="155826"/>
            </a:xfrm>
            <a:custGeom>
              <a:avLst/>
              <a:gdLst/>
              <a:ahLst/>
              <a:cxnLst/>
              <a:rect r="r" b="b" t="t" l="l"/>
              <a:pathLst>
                <a:path h="155826" w="1004944">
                  <a:moveTo>
                    <a:pt x="28258" y="0"/>
                  </a:moveTo>
                  <a:lnTo>
                    <a:pt x="976686" y="0"/>
                  </a:lnTo>
                  <a:cubicBezTo>
                    <a:pt x="992293" y="0"/>
                    <a:pt x="1004944" y="12651"/>
                    <a:pt x="1004944" y="28258"/>
                  </a:cubicBezTo>
                  <a:lnTo>
                    <a:pt x="1004944" y="127569"/>
                  </a:lnTo>
                  <a:cubicBezTo>
                    <a:pt x="1004944" y="143175"/>
                    <a:pt x="992293" y="155826"/>
                    <a:pt x="976686" y="155826"/>
                  </a:cubicBezTo>
                  <a:lnTo>
                    <a:pt x="28258" y="155826"/>
                  </a:lnTo>
                  <a:cubicBezTo>
                    <a:pt x="12651" y="155826"/>
                    <a:pt x="0" y="143175"/>
                    <a:pt x="0" y="127569"/>
                  </a:cubicBezTo>
                  <a:lnTo>
                    <a:pt x="0" y="28258"/>
                  </a:lnTo>
                  <a:cubicBezTo>
                    <a:pt x="0" y="12651"/>
                    <a:pt x="12651" y="0"/>
                    <a:pt x="28258" y="0"/>
                  </a:cubicBezTo>
                  <a:close/>
                </a:path>
              </a:pathLst>
            </a:custGeom>
            <a:solidFill>
              <a:srgbClr val="FFFFFF"/>
            </a:solidFill>
          </p:spPr>
        </p:sp>
        <p:sp>
          <p:nvSpPr>
            <p:cNvPr name="TextBox 17" id="17"/>
            <p:cNvSpPr txBox="true"/>
            <p:nvPr/>
          </p:nvSpPr>
          <p:spPr>
            <a:xfrm>
              <a:off x="0" y="-38100"/>
              <a:ext cx="1004944" cy="193926"/>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990029" y="1136879"/>
            <a:ext cx="6399014" cy="1104900"/>
          </a:xfrm>
          <a:prstGeom prst="rect">
            <a:avLst/>
          </a:prstGeom>
        </p:spPr>
        <p:txBody>
          <a:bodyPr anchor="t" rtlCol="false" tIns="0" lIns="0" bIns="0" rIns="0">
            <a:spAutoFit/>
          </a:bodyPr>
          <a:lstStyle/>
          <a:p>
            <a:pPr>
              <a:lnSpc>
                <a:spcPts val="8640"/>
              </a:lnSpc>
            </a:pPr>
            <a:r>
              <a:rPr lang="en-US" sz="7200">
                <a:solidFill>
                  <a:srgbClr val="FFFFFF"/>
                </a:solidFill>
                <a:latin typeface="Cooper BT Medium"/>
              </a:rPr>
              <a:t>  </a:t>
            </a:r>
            <a:r>
              <a:rPr lang="en-US" sz="7200">
                <a:solidFill>
                  <a:srgbClr val="161A1E"/>
                </a:solidFill>
                <a:latin typeface="Cooper BT Medium"/>
              </a:rPr>
              <a:t>Our Members</a:t>
            </a:r>
          </a:p>
        </p:txBody>
      </p:sp>
      <p:sp>
        <p:nvSpPr>
          <p:cNvPr name="Freeform 19" id="19"/>
          <p:cNvSpPr/>
          <p:nvPr/>
        </p:nvSpPr>
        <p:spPr>
          <a:xfrm flipH="false" flipV="false" rot="0">
            <a:off x="6407102" y="2093870"/>
            <a:ext cx="1296006" cy="1296006"/>
          </a:xfrm>
          <a:custGeom>
            <a:avLst/>
            <a:gdLst/>
            <a:ahLst/>
            <a:cxnLst/>
            <a:rect r="r" b="b" t="t" l="l"/>
            <a:pathLst>
              <a:path h="1296006" w="1296006">
                <a:moveTo>
                  <a:pt x="0" y="0"/>
                </a:moveTo>
                <a:lnTo>
                  <a:pt x="1296005" y="0"/>
                </a:lnTo>
                <a:lnTo>
                  <a:pt x="1296005" y="1296006"/>
                </a:lnTo>
                <a:lnTo>
                  <a:pt x="0" y="1296006"/>
                </a:lnTo>
                <a:lnTo>
                  <a:pt x="0" y="0"/>
                </a:lnTo>
                <a:close/>
              </a:path>
            </a:pathLst>
          </a:custGeom>
          <a:blipFill>
            <a:blip r:embed="rId12"/>
            <a:stretch>
              <a:fillRect l="0" t="0" r="0" b="0"/>
            </a:stretch>
          </a:blipFill>
        </p:spPr>
      </p:sp>
      <p:sp>
        <p:nvSpPr>
          <p:cNvPr name="TextBox 20" id="20"/>
          <p:cNvSpPr txBox="true"/>
          <p:nvPr/>
        </p:nvSpPr>
        <p:spPr>
          <a:xfrm rot="0">
            <a:off x="13748387" y="8239003"/>
            <a:ext cx="3510913" cy="824865"/>
          </a:xfrm>
          <a:prstGeom prst="rect">
            <a:avLst/>
          </a:prstGeom>
        </p:spPr>
        <p:txBody>
          <a:bodyPr anchor="t" rtlCol="false" tIns="0" lIns="0" bIns="0" rIns="0">
            <a:spAutoFit/>
          </a:bodyPr>
          <a:lstStyle/>
          <a:p>
            <a:pPr algn="ctr">
              <a:lnSpc>
                <a:spcPts val="3359"/>
              </a:lnSpc>
            </a:pPr>
            <a:r>
              <a:rPr lang="en-US" sz="2400">
                <a:solidFill>
                  <a:srgbClr val="FFFFFF"/>
                </a:solidFill>
                <a:latin typeface="Muli Bold"/>
              </a:rPr>
              <a:t>MS IN BUSINESS ANALYTICS</a:t>
            </a:r>
          </a:p>
        </p:txBody>
      </p:sp>
      <p:sp>
        <p:nvSpPr>
          <p:cNvPr name="TextBox 21" id="21"/>
          <p:cNvSpPr txBox="true"/>
          <p:nvPr/>
        </p:nvSpPr>
        <p:spPr>
          <a:xfrm rot="0">
            <a:off x="13748387" y="7120133"/>
            <a:ext cx="3510913" cy="1026795"/>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FFFFFF"/>
                </a:solidFill>
                <a:latin typeface="Cooper BT Medium"/>
              </a:rPr>
              <a:t>Subhash Gannamraju </a:t>
            </a:r>
          </a:p>
        </p:txBody>
      </p:sp>
      <p:sp>
        <p:nvSpPr>
          <p:cNvPr name="TextBox 22" id="22"/>
          <p:cNvSpPr txBox="true"/>
          <p:nvPr/>
        </p:nvSpPr>
        <p:spPr>
          <a:xfrm rot="0">
            <a:off x="9508491" y="8099303"/>
            <a:ext cx="3510913" cy="1243965"/>
          </a:xfrm>
          <a:prstGeom prst="rect">
            <a:avLst/>
          </a:prstGeom>
        </p:spPr>
        <p:txBody>
          <a:bodyPr anchor="t" rtlCol="false" tIns="0" lIns="0" bIns="0" rIns="0">
            <a:spAutoFit/>
          </a:bodyPr>
          <a:lstStyle/>
          <a:p>
            <a:pPr algn="ctr">
              <a:lnSpc>
                <a:spcPts val="3359"/>
              </a:lnSpc>
            </a:pPr>
            <a:r>
              <a:rPr lang="en-US" sz="2400">
                <a:solidFill>
                  <a:srgbClr val="FFFFFF"/>
                </a:solidFill>
                <a:latin typeface="Muli Bold"/>
              </a:rPr>
              <a:t>MS IN INFORMATION TECHNOLOGY AND MANAGEMENT </a:t>
            </a:r>
          </a:p>
        </p:txBody>
      </p:sp>
      <p:sp>
        <p:nvSpPr>
          <p:cNvPr name="TextBox 23" id="23"/>
          <p:cNvSpPr txBox="true"/>
          <p:nvPr/>
        </p:nvSpPr>
        <p:spPr>
          <a:xfrm rot="0">
            <a:off x="9508491" y="7120133"/>
            <a:ext cx="3510913" cy="502920"/>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FFFFFF"/>
                </a:solidFill>
                <a:latin typeface="Cooper BT Medium"/>
              </a:rPr>
              <a:t>Samved Sangle</a:t>
            </a:r>
          </a:p>
        </p:txBody>
      </p:sp>
      <p:sp>
        <p:nvSpPr>
          <p:cNvPr name="TextBox 24" id="24"/>
          <p:cNvSpPr txBox="true"/>
          <p:nvPr/>
        </p:nvSpPr>
        <p:spPr>
          <a:xfrm rot="0">
            <a:off x="1028700" y="8099303"/>
            <a:ext cx="3510913" cy="1243965"/>
          </a:xfrm>
          <a:prstGeom prst="rect">
            <a:avLst/>
          </a:prstGeom>
        </p:spPr>
        <p:txBody>
          <a:bodyPr anchor="t" rtlCol="false" tIns="0" lIns="0" bIns="0" rIns="0">
            <a:spAutoFit/>
          </a:bodyPr>
          <a:lstStyle/>
          <a:p>
            <a:pPr algn="ctr">
              <a:lnSpc>
                <a:spcPts val="3359"/>
              </a:lnSpc>
            </a:pPr>
            <a:r>
              <a:rPr lang="en-US" sz="2400">
                <a:solidFill>
                  <a:srgbClr val="FFFFFF"/>
                </a:solidFill>
                <a:latin typeface="Muli Bold"/>
              </a:rPr>
              <a:t>MS IN INFORMATION TECHNOLOGY AND MANAGEMENT </a:t>
            </a:r>
          </a:p>
        </p:txBody>
      </p:sp>
      <p:sp>
        <p:nvSpPr>
          <p:cNvPr name="TextBox 25" id="25"/>
          <p:cNvSpPr txBox="true"/>
          <p:nvPr/>
        </p:nvSpPr>
        <p:spPr>
          <a:xfrm rot="0">
            <a:off x="1028700" y="7120133"/>
            <a:ext cx="3510913" cy="502920"/>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FFFFFF"/>
                </a:solidFill>
                <a:latin typeface="Cooper BT Medium"/>
              </a:rPr>
              <a:t>Pranav Mody</a:t>
            </a:r>
          </a:p>
        </p:txBody>
      </p:sp>
      <p:sp>
        <p:nvSpPr>
          <p:cNvPr name="TextBox 26" id="26"/>
          <p:cNvSpPr txBox="true"/>
          <p:nvPr/>
        </p:nvSpPr>
        <p:spPr>
          <a:xfrm rot="0">
            <a:off x="5268596" y="8239003"/>
            <a:ext cx="3510913" cy="824865"/>
          </a:xfrm>
          <a:prstGeom prst="rect">
            <a:avLst/>
          </a:prstGeom>
        </p:spPr>
        <p:txBody>
          <a:bodyPr anchor="t" rtlCol="false" tIns="0" lIns="0" bIns="0" rIns="0">
            <a:spAutoFit/>
          </a:bodyPr>
          <a:lstStyle/>
          <a:p>
            <a:pPr algn="ctr">
              <a:lnSpc>
                <a:spcPts val="3359"/>
              </a:lnSpc>
            </a:pPr>
            <a:r>
              <a:rPr lang="en-US" sz="2400">
                <a:solidFill>
                  <a:srgbClr val="FFFFFF"/>
                </a:solidFill>
                <a:latin typeface="Muli Bold"/>
              </a:rPr>
              <a:t>MS IN COMPUTER SCIENCE </a:t>
            </a:r>
          </a:p>
        </p:txBody>
      </p:sp>
      <p:sp>
        <p:nvSpPr>
          <p:cNvPr name="TextBox 27" id="27"/>
          <p:cNvSpPr txBox="true"/>
          <p:nvPr/>
        </p:nvSpPr>
        <p:spPr>
          <a:xfrm rot="0">
            <a:off x="5268596" y="7120133"/>
            <a:ext cx="3510913" cy="502920"/>
          </a:xfrm>
          <a:prstGeom prst="rect">
            <a:avLst/>
          </a:prstGeom>
        </p:spPr>
        <p:txBody>
          <a:bodyPr anchor="t" rtlCol="false" tIns="0" lIns="0" bIns="0" rIns="0">
            <a:spAutoFit/>
          </a:bodyPr>
          <a:lstStyle/>
          <a:p>
            <a:pPr algn="ctr">
              <a:lnSpc>
                <a:spcPts val="4199"/>
              </a:lnSpc>
            </a:pPr>
            <a:r>
              <a:rPr lang="en-US" sz="2799">
                <a:solidFill>
                  <a:srgbClr val="FFFFFF"/>
                </a:solidFill>
                <a:latin typeface="Cooper BT Medium"/>
              </a:rPr>
              <a:t>Pritul Dave</a:t>
            </a:r>
          </a:p>
        </p:txBody>
      </p:sp>
      <p:sp>
        <p:nvSpPr>
          <p:cNvPr name="TextBox 28" id="28"/>
          <p:cNvSpPr txBox="true"/>
          <p:nvPr/>
        </p:nvSpPr>
        <p:spPr>
          <a:xfrm rot="0">
            <a:off x="7716424" y="2456123"/>
            <a:ext cx="5317566"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Team QuadZen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TextBox 3" id="3"/>
          <p:cNvSpPr txBox="true"/>
          <p:nvPr/>
        </p:nvSpPr>
        <p:spPr>
          <a:xfrm rot="0">
            <a:off x="6072953" y="539477"/>
            <a:ext cx="6142093" cy="1035596"/>
          </a:xfrm>
          <a:prstGeom prst="rect">
            <a:avLst/>
          </a:prstGeom>
        </p:spPr>
        <p:txBody>
          <a:bodyPr anchor="t" rtlCol="false" tIns="0" lIns="0" bIns="0" rIns="0">
            <a:spAutoFit/>
          </a:bodyPr>
          <a:lstStyle/>
          <a:p>
            <a:pPr algn="ctr">
              <a:lnSpc>
                <a:spcPts val="8140"/>
              </a:lnSpc>
            </a:pPr>
            <a:r>
              <a:rPr lang="en-US" sz="7204">
                <a:solidFill>
                  <a:srgbClr val="FFFFFF"/>
                </a:solidFill>
                <a:latin typeface="Open Sauce Heavy"/>
              </a:rPr>
              <a:t>PROBLEM </a:t>
            </a:r>
          </a:p>
        </p:txBody>
      </p:sp>
      <p:sp>
        <p:nvSpPr>
          <p:cNvPr name="TextBox 4" id="4"/>
          <p:cNvSpPr txBox="true"/>
          <p:nvPr/>
        </p:nvSpPr>
        <p:spPr>
          <a:xfrm rot="0">
            <a:off x="1028700" y="4130665"/>
            <a:ext cx="16723356" cy="3714750"/>
          </a:xfrm>
          <a:prstGeom prst="rect">
            <a:avLst/>
          </a:prstGeom>
        </p:spPr>
        <p:txBody>
          <a:bodyPr anchor="t" rtlCol="false" tIns="0" lIns="0" bIns="0" rIns="0">
            <a:spAutoFit/>
          </a:bodyPr>
          <a:lstStyle/>
          <a:p>
            <a:pPr>
              <a:lnSpc>
                <a:spcPts val="4200"/>
              </a:lnSpc>
            </a:pPr>
            <a:r>
              <a:rPr lang="en-US" sz="3000">
                <a:solidFill>
                  <a:srgbClr val="FFFFFF"/>
                </a:solidFill>
                <a:latin typeface="Open Sans Bold"/>
              </a:rPr>
              <a:t>In today's financial landscape, the loan application process remains daunting, opaque, and inaccessible for many. Applicants face numerous hurdles, such as understanding eligibility criteria, the complexity of navigating various loan types, and the discouragement following a loan rejection. </a:t>
            </a:r>
          </a:p>
          <a:p>
            <a:pPr>
              <a:lnSpc>
                <a:spcPts val="4200"/>
              </a:lnSpc>
            </a:pPr>
          </a:p>
          <a:p>
            <a:pPr>
              <a:lnSpc>
                <a:spcPts val="4200"/>
              </a:lnSpc>
            </a:pPr>
            <a:r>
              <a:rPr lang="en-US" sz="3000">
                <a:solidFill>
                  <a:srgbClr val="FFFFFF"/>
                </a:solidFill>
                <a:latin typeface="Open Sans Bold"/>
              </a:rPr>
              <a:t>This complexity not only hinders individuals' ability to access necessary financial support but also contributes to a wider gap in financial literacy and empowerment.</a:t>
            </a:r>
          </a:p>
        </p:txBody>
      </p:sp>
      <p:sp>
        <p:nvSpPr>
          <p:cNvPr name="Freeform 5" id="5"/>
          <p:cNvSpPr/>
          <p:nvPr/>
        </p:nvSpPr>
        <p:spPr>
          <a:xfrm flipH="false" flipV="false" rot="0">
            <a:off x="1028700" y="864616"/>
            <a:ext cx="1296006" cy="1296006"/>
          </a:xfrm>
          <a:custGeom>
            <a:avLst/>
            <a:gdLst/>
            <a:ahLst/>
            <a:cxnLst/>
            <a:rect r="r" b="b" t="t" l="l"/>
            <a:pathLst>
              <a:path h="1296006" w="1296006">
                <a:moveTo>
                  <a:pt x="0" y="0"/>
                </a:moveTo>
                <a:lnTo>
                  <a:pt x="1296006" y="0"/>
                </a:lnTo>
                <a:lnTo>
                  <a:pt x="1296006" y="1296006"/>
                </a:lnTo>
                <a:lnTo>
                  <a:pt x="0" y="1296006"/>
                </a:lnTo>
                <a:lnTo>
                  <a:pt x="0" y="0"/>
                </a:lnTo>
                <a:close/>
              </a:path>
            </a:pathLst>
          </a:custGeom>
          <a:blipFill>
            <a:blip r:embed="rId3"/>
            <a:stretch>
              <a:fillRect l="0" t="0" r="0" b="0"/>
            </a:stretch>
          </a:blipFill>
        </p:spPr>
      </p:sp>
      <p:sp>
        <p:nvSpPr>
          <p:cNvPr name="TextBox 6" id="6"/>
          <p:cNvSpPr txBox="true"/>
          <p:nvPr/>
        </p:nvSpPr>
        <p:spPr>
          <a:xfrm rot="0">
            <a:off x="2338022" y="1226869"/>
            <a:ext cx="5317566"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Team QuadZen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TextBox 3" id="3"/>
          <p:cNvSpPr txBox="true"/>
          <p:nvPr/>
        </p:nvSpPr>
        <p:spPr>
          <a:xfrm rot="0">
            <a:off x="6072953" y="539477"/>
            <a:ext cx="6142093" cy="1035596"/>
          </a:xfrm>
          <a:prstGeom prst="rect">
            <a:avLst/>
          </a:prstGeom>
        </p:spPr>
        <p:txBody>
          <a:bodyPr anchor="t" rtlCol="false" tIns="0" lIns="0" bIns="0" rIns="0">
            <a:spAutoFit/>
          </a:bodyPr>
          <a:lstStyle/>
          <a:p>
            <a:pPr algn="ctr">
              <a:lnSpc>
                <a:spcPts val="8140"/>
              </a:lnSpc>
            </a:pPr>
            <a:r>
              <a:rPr lang="en-US" sz="7204">
                <a:solidFill>
                  <a:srgbClr val="FFFFFF"/>
                </a:solidFill>
                <a:latin typeface="Open Sauce Heavy"/>
              </a:rPr>
              <a:t>SOLUTION</a:t>
            </a:r>
          </a:p>
        </p:txBody>
      </p:sp>
      <p:sp>
        <p:nvSpPr>
          <p:cNvPr name="TextBox 4" id="4"/>
          <p:cNvSpPr txBox="true"/>
          <p:nvPr/>
        </p:nvSpPr>
        <p:spPr>
          <a:xfrm rot="0">
            <a:off x="548521" y="1809750"/>
            <a:ext cx="17190957" cy="85153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Open Sans Bold"/>
              </a:rPr>
              <a:t>Machine Learning Algorithms: Our model uses a sophisticated algorithm to analyze an individual’s financial data, credit history, and other relevant factors in real-time, predicting loan eligibility with a high degree of accuracy.</a:t>
            </a:r>
          </a:p>
          <a:p>
            <a:pPr>
              <a:lnSpc>
                <a:spcPts val="4200"/>
              </a:lnSpc>
            </a:pPr>
          </a:p>
          <a:p>
            <a:pPr marL="647702" indent="-323851" lvl="1">
              <a:lnSpc>
                <a:spcPts val="4200"/>
              </a:lnSpc>
              <a:buFont typeface="Arial"/>
              <a:buChar char="•"/>
            </a:pPr>
            <a:r>
              <a:rPr lang="en-US" sz="3000">
                <a:solidFill>
                  <a:srgbClr val="FFFFFF"/>
                </a:solidFill>
                <a:latin typeface="Open Sans Bold"/>
              </a:rPr>
              <a:t>Dynamic Decision Engines: By integrating machine learning, our system adapts and learns from each application, continuously refining its criteria and predictions to improve accuracy over time.</a:t>
            </a:r>
          </a:p>
          <a:p>
            <a:pPr>
              <a:lnSpc>
                <a:spcPts val="4200"/>
              </a:lnSpc>
            </a:pPr>
          </a:p>
          <a:p>
            <a:pPr marL="647702" indent="-323851" lvl="1">
              <a:lnSpc>
                <a:spcPts val="4200"/>
              </a:lnSpc>
              <a:buFont typeface="Arial"/>
              <a:buChar char="•"/>
            </a:pPr>
            <a:r>
              <a:rPr lang="en-US" sz="3000">
                <a:solidFill>
                  <a:srgbClr val="FFFFFF"/>
                </a:solidFill>
                <a:latin typeface="Open Sans Bold"/>
              </a:rPr>
              <a:t>Automated Feedback Loops: For applicants not approved, our system generates detailed, personalized feedback based on the analysis, offering clear steps for improvement and future success.</a:t>
            </a:r>
          </a:p>
          <a:p>
            <a:pPr>
              <a:lnSpc>
                <a:spcPts val="4200"/>
              </a:lnSpc>
            </a:pPr>
          </a:p>
          <a:p>
            <a:pPr marL="647702" indent="-323851" lvl="1">
              <a:lnSpc>
                <a:spcPts val="4200"/>
              </a:lnSpc>
              <a:buFont typeface="Arial"/>
              <a:buChar char="•"/>
            </a:pPr>
            <a:r>
              <a:rPr lang="en-US" sz="3000">
                <a:solidFill>
                  <a:srgbClr val="FFFFFF"/>
                </a:solidFill>
                <a:latin typeface="Open Sans Bold"/>
              </a:rPr>
              <a:t>API Integrations with Financial Institutions:Seamless connectivity with banking partners ensures that once a loan is deemed viable, the transition from application to approval is swift and smooth.</a:t>
            </a:r>
          </a:p>
          <a:p>
            <a:pPr>
              <a:lnSpc>
                <a:spcPts val="4200"/>
              </a:lnSpc>
            </a:pPr>
          </a:p>
        </p:txBody>
      </p:sp>
      <p:sp>
        <p:nvSpPr>
          <p:cNvPr name="Freeform 5" id="5"/>
          <p:cNvSpPr/>
          <p:nvPr/>
        </p:nvSpPr>
        <p:spPr>
          <a:xfrm flipH="false" flipV="false" rot="0">
            <a:off x="1028700" y="482327"/>
            <a:ext cx="1296006" cy="1296006"/>
          </a:xfrm>
          <a:custGeom>
            <a:avLst/>
            <a:gdLst/>
            <a:ahLst/>
            <a:cxnLst/>
            <a:rect r="r" b="b" t="t" l="l"/>
            <a:pathLst>
              <a:path h="1296006" w="1296006">
                <a:moveTo>
                  <a:pt x="0" y="0"/>
                </a:moveTo>
                <a:lnTo>
                  <a:pt x="1296006" y="0"/>
                </a:lnTo>
                <a:lnTo>
                  <a:pt x="1296006" y="1296006"/>
                </a:lnTo>
                <a:lnTo>
                  <a:pt x="0" y="1296006"/>
                </a:lnTo>
                <a:lnTo>
                  <a:pt x="0" y="0"/>
                </a:lnTo>
                <a:close/>
              </a:path>
            </a:pathLst>
          </a:custGeom>
          <a:blipFill>
            <a:blip r:embed="rId3"/>
            <a:stretch>
              <a:fillRect l="0" t="0" r="0" b="0"/>
            </a:stretch>
          </a:blipFill>
        </p:spPr>
      </p:sp>
      <p:sp>
        <p:nvSpPr>
          <p:cNvPr name="TextBox 6" id="6"/>
          <p:cNvSpPr txBox="true"/>
          <p:nvPr/>
        </p:nvSpPr>
        <p:spPr>
          <a:xfrm rot="0">
            <a:off x="2324706" y="844580"/>
            <a:ext cx="5317566"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Team QuadZen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52151" y="1028700"/>
            <a:ext cx="15600762" cy="10257501"/>
          </a:xfrm>
          <a:custGeom>
            <a:avLst/>
            <a:gdLst/>
            <a:ahLst/>
            <a:cxnLst/>
            <a:rect r="r" b="b" t="t" l="l"/>
            <a:pathLst>
              <a:path h="10257501" w="15600762">
                <a:moveTo>
                  <a:pt x="0" y="0"/>
                </a:moveTo>
                <a:lnTo>
                  <a:pt x="15600762" y="0"/>
                </a:lnTo>
                <a:lnTo>
                  <a:pt x="15600762" y="10257501"/>
                </a:lnTo>
                <a:lnTo>
                  <a:pt x="0" y="10257501"/>
                </a:lnTo>
                <a:lnTo>
                  <a:pt x="0" y="0"/>
                </a:lnTo>
                <a:close/>
              </a:path>
            </a:pathLst>
          </a:custGeom>
          <a:blipFill>
            <a:blip r:embed="rId2"/>
            <a:stretch>
              <a:fillRect l="0" t="0" r="0" b="0"/>
            </a:stretch>
          </a:blipFill>
        </p:spPr>
      </p:sp>
      <p:sp>
        <p:nvSpPr>
          <p:cNvPr name="TextBox 3" id="3"/>
          <p:cNvSpPr txBox="true"/>
          <p:nvPr/>
        </p:nvSpPr>
        <p:spPr>
          <a:xfrm rot="0">
            <a:off x="11928743" y="1085850"/>
            <a:ext cx="5330557" cy="1035574"/>
          </a:xfrm>
          <a:prstGeom prst="rect">
            <a:avLst/>
          </a:prstGeom>
        </p:spPr>
        <p:txBody>
          <a:bodyPr anchor="t" rtlCol="false" tIns="0" lIns="0" bIns="0" rIns="0">
            <a:spAutoFit/>
          </a:bodyPr>
          <a:lstStyle/>
          <a:p>
            <a:pPr algn="r">
              <a:lnSpc>
                <a:spcPts val="8140"/>
              </a:lnSpc>
            </a:pPr>
            <a:r>
              <a:rPr lang="en-US" sz="7204">
                <a:solidFill>
                  <a:srgbClr val="FFFFFF"/>
                </a:solidFill>
                <a:latin typeface="Open Sauce Heavy"/>
              </a:rPr>
              <a:t>Our Vision</a:t>
            </a:r>
          </a:p>
        </p:txBody>
      </p:sp>
      <p:sp>
        <p:nvSpPr>
          <p:cNvPr name="TextBox 4" id="4"/>
          <p:cNvSpPr txBox="true"/>
          <p:nvPr/>
        </p:nvSpPr>
        <p:spPr>
          <a:xfrm rot="0">
            <a:off x="11303253" y="3578225"/>
            <a:ext cx="6984747" cy="5680075"/>
          </a:xfrm>
          <a:prstGeom prst="rect">
            <a:avLst/>
          </a:prstGeom>
        </p:spPr>
        <p:txBody>
          <a:bodyPr anchor="t" rtlCol="false" tIns="0" lIns="0" bIns="0" rIns="0">
            <a:spAutoFit/>
          </a:bodyPr>
          <a:lstStyle/>
          <a:p>
            <a:pPr>
              <a:lnSpc>
                <a:spcPts val="3499"/>
              </a:lnSpc>
            </a:pPr>
            <a:r>
              <a:rPr lang="en-US" sz="2499">
                <a:solidFill>
                  <a:srgbClr val="FFFFFF"/>
                </a:solidFill>
                <a:latin typeface="Open Sans Bold"/>
              </a:rPr>
              <a:t>To revolutionize the loan approval process with AI-driven insights, making financial support more accessible, personalized, and efficient. We aim to empower individuals with the knowledge and tools they need to navigate their financial journeys successfully.</a:t>
            </a:r>
          </a:p>
          <a:p>
            <a:pPr>
              <a:lnSpc>
                <a:spcPts val="3499"/>
              </a:lnSpc>
            </a:pPr>
          </a:p>
          <a:p>
            <a:pPr>
              <a:lnSpc>
                <a:spcPts val="3499"/>
              </a:lnSpc>
            </a:pPr>
            <a:r>
              <a:rPr lang="en-US" sz="2499">
                <a:solidFill>
                  <a:srgbClr val="FFFFFF"/>
                </a:solidFill>
                <a:latin typeface="Open Sans Bold"/>
              </a:rPr>
              <a:t> Through innovation and empathy, we aim to build a future where financial well-being is accessible to all, turning aspirations into attainments.</a:t>
            </a:r>
          </a:p>
          <a:p>
            <a:pPr>
              <a:lnSpc>
                <a:spcPts val="3499"/>
              </a:lnSpc>
            </a:pPr>
          </a:p>
        </p:txBody>
      </p:sp>
      <p:sp>
        <p:nvSpPr>
          <p:cNvPr name="Freeform 5" id="5"/>
          <p:cNvSpPr/>
          <p:nvPr/>
        </p:nvSpPr>
        <p:spPr>
          <a:xfrm flipH="false" flipV="false" rot="0">
            <a:off x="1028700" y="-87884"/>
            <a:ext cx="1296006" cy="1296006"/>
          </a:xfrm>
          <a:custGeom>
            <a:avLst/>
            <a:gdLst/>
            <a:ahLst/>
            <a:cxnLst/>
            <a:rect r="r" b="b" t="t" l="l"/>
            <a:pathLst>
              <a:path h="1296006" w="1296006">
                <a:moveTo>
                  <a:pt x="0" y="0"/>
                </a:moveTo>
                <a:lnTo>
                  <a:pt x="1296006" y="0"/>
                </a:lnTo>
                <a:lnTo>
                  <a:pt x="1296006" y="1296006"/>
                </a:lnTo>
                <a:lnTo>
                  <a:pt x="0" y="1296006"/>
                </a:lnTo>
                <a:lnTo>
                  <a:pt x="0" y="0"/>
                </a:lnTo>
                <a:close/>
              </a:path>
            </a:pathLst>
          </a:custGeom>
          <a:blipFill>
            <a:blip r:embed="rId3"/>
            <a:stretch>
              <a:fillRect l="0" t="0" r="0" b="0"/>
            </a:stretch>
          </a:blipFill>
        </p:spPr>
      </p:sp>
      <p:sp>
        <p:nvSpPr>
          <p:cNvPr name="TextBox 6" id="6"/>
          <p:cNvSpPr txBox="true"/>
          <p:nvPr/>
        </p:nvSpPr>
        <p:spPr>
          <a:xfrm rot="0">
            <a:off x="2338022" y="274369"/>
            <a:ext cx="5317566"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Team QuadZen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0" y="8008106"/>
            <a:ext cx="3690516" cy="2278894"/>
          </a:xfrm>
          <a:custGeom>
            <a:avLst/>
            <a:gdLst/>
            <a:ahLst/>
            <a:cxnLst/>
            <a:rect r="r" b="b" t="t" l="l"/>
            <a:pathLst>
              <a:path h="2278894" w="3690516">
                <a:moveTo>
                  <a:pt x="0" y="0"/>
                </a:moveTo>
                <a:lnTo>
                  <a:pt x="3690516" y="0"/>
                </a:lnTo>
                <a:lnTo>
                  <a:pt x="3690516" y="2278894"/>
                </a:lnTo>
                <a:lnTo>
                  <a:pt x="0" y="22788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4917807" y="0"/>
            <a:ext cx="3370193" cy="2081094"/>
          </a:xfrm>
          <a:custGeom>
            <a:avLst/>
            <a:gdLst/>
            <a:ahLst/>
            <a:cxnLst/>
            <a:rect r="r" b="b" t="t" l="l"/>
            <a:pathLst>
              <a:path h="2081094" w="3370193">
                <a:moveTo>
                  <a:pt x="3370193" y="2081094"/>
                </a:moveTo>
                <a:lnTo>
                  <a:pt x="0" y="2081094"/>
                </a:lnTo>
                <a:lnTo>
                  <a:pt x="0" y="0"/>
                </a:lnTo>
                <a:lnTo>
                  <a:pt x="3370193" y="0"/>
                </a:lnTo>
                <a:lnTo>
                  <a:pt x="3370193" y="208109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15472" y="1768041"/>
            <a:ext cx="4179677" cy="871292"/>
          </a:xfrm>
          <a:custGeom>
            <a:avLst/>
            <a:gdLst/>
            <a:ahLst/>
            <a:cxnLst/>
            <a:rect r="r" b="b" t="t" l="l"/>
            <a:pathLst>
              <a:path h="871292" w="4179677">
                <a:moveTo>
                  <a:pt x="0" y="0"/>
                </a:moveTo>
                <a:lnTo>
                  <a:pt x="4179677" y="0"/>
                </a:lnTo>
                <a:lnTo>
                  <a:pt x="4179677" y="871292"/>
                </a:lnTo>
                <a:lnTo>
                  <a:pt x="0" y="871292"/>
                </a:lnTo>
                <a:lnTo>
                  <a:pt x="0" y="0"/>
                </a:lnTo>
                <a:close/>
              </a:path>
            </a:pathLst>
          </a:custGeom>
          <a:blipFill>
            <a:blip r:embed="rId7"/>
            <a:stretch>
              <a:fillRect l="0" t="0" r="0" b="0"/>
            </a:stretch>
          </a:blipFill>
        </p:spPr>
      </p:sp>
      <p:sp>
        <p:nvSpPr>
          <p:cNvPr name="Freeform 6" id="6"/>
          <p:cNvSpPr/>
          <p:nvPr/>
        </p:nvSpPr>
        <p:spPr>
          <a:xfrm flipH="false" flipV="false" rot="0">
            <a:off x="6084789" y="1691723"/>
            <a:ext cx="3217197" cy="947611"/>
          </a:xfrm>
          <a:custGeom>
            <a:avLst/>
            <a:gdLst/>
            <a:ahLst/>
            <a:cxnLst/>
            <a:rect r="r" b="b" t="t" l="l"/>
            <a:pathLst>
              <a:path h="947611" w="3217197">
                <a:moveTo>
                  <a:pt x="0" y="0"/>
                </a:moveTo>
                <a:lnTo>
                  <a:pt x="3217197" y="0"/>
                </a:lnTo>
                <a:lnTo>
                  <a:pt x="3217197" y="947610"/>
                </a:lnTo>
                <a:lnTo>
                  <a:pt x="0" y="9476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0808192" y="1522855"/>
            <a:ext cx="3349436" cy="1116479"/>
          </a:xfrm>
          <a:custGeom>
            <a:avLst/>
            <a:gdLst/>
            <a:ahLst/>
            <a:cxnLst/>
            <a:rect r="r" b="b" t="t" l="l"/>
            <a:pathLst>
              <a:path h="1116479" w="3349436">
                <a:moveTo>
                  <a:pt x="0" y="0"/>
                </a:moveTo>
                <a:lnTo>
                  <a:pt x="3349435" y="0"/>
                </a:lnTo>
                <a:lnTo>
                  <a:pt x="3349435" y="1116478"/>
                </a:lnTo>
                <a:lnTo>
                  <a:pt x="0" y="1116478"/>
                </a:lnTo>
                <a:lnTo>
                  <a:pt x="0" y="0"/>
                </a:lnTo>
                <a:close/>
              </a:path>
            </a:pathLst>
          </a:custGeom>
          <a:blipFill>
            <a:blip r:embed="rId10"/>
            <a:stretch>
              <a:fillRect l="0" t="0" r="0" b="0"/>
            </a:stretch>
          </a:blipFill>
        </p:spPr>
      </p:sp>
      <p:sp>
        <p:nvSpPr>
          <p:cNvPr name="Freeform 8" id="8"/>
          <p:cNvSpPr/>
          <p:nvPr/>
        </p:nvSpPr>
        <p:spPr>
          <a:xfrm flipH="false" flipV="false" rot="0">
            <a:off x="477558" y="3818991"/>
            <a:ext cx="2298044" cy="1324509"/>
          </a:xfrm>
          <a:custGeom>
            <a:avLst/>
            <a:gdLst/>
            <a:ahLst/>
            <a:cxnLst/>
            <a:rect r="r" b="b" t="t" l="l"/>
            <a:pathLst>
              <a:path h="1324509" w="2298044">
                <a:moveTo>
                  <a:pt x="0" y="0"/>
                </a:moveTo>
                <a:lnTo>
                  <a:pt x="2298044" y="0"/>
                </a:lnTo>
                <a:lnTo>
                  <a:pt x="2298044" y="1324509"/>
                </a:lnTo>
                <a:lnTo>
                  <a:pt x="0" y="132450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8642400" y="3293102"/>
            <a:ext cx="1559280" cy="1789704"/>
          </a:xfrm>
          <a:custGeom>
            <a:avLst/>
            <a:gdLst/>
            <a:ahLst/>
            <a:cxnLst/>
            <a:rect r="r" b="b" t="t" l="l"/>
            <a:pathLst>
              <a:path h="1789704" w="1559280">
                <a:moveTo>
                  <a:pt x="0" y="0"/>
                </a:moveTo>
                <a:lnTo>
                  <a:pt x="1559280" y="0"/>
                </a:lnTo>
                <a:lnTo>
                  <a:pt x="1559280" y="1789704"/>
                </a:lnTo>
                <a:lnTo>
                  <a:pt x="0" y="178970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6167757" y="3475626"/>
            <a:ext cx="1492668" cy="1607179"/>
          </a:xfrm>
          <a:custGeom>
            <a:avLst/>
            <a:gdLst/>
            <a:ahLst/>
            <a:cxnLst/>
            <a:rect r="r" b="b" t="t" l="l"/>
            <a:pathLst>
              <a:path h="1607179" w="1492668">
                <a:moveTo>
                  <a:pt x="0" y="0"/>
                </a:moveTo>
                <a:lnTo>
                  <a:pt x="1492668" y="0"/>
                </a:lnTo>
                <a:lnTo>
                  <a:pt x="1492668" y="1607180"/>
                </a:lnTo>
                <a:lnTo>
                  <a:pt x="0" y="160718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1516130" y="3293102"/>
            <a:ext cx="3185247" cy="1789704"/>
          </a:xfrm>
          <a:custGeom>
            <a:avLst/>
            <a:gdLst/>
            <a:ahLst/>
            <a:cxnLst/>
            <a:rect r="r" b="b" t="t" l="l"/>
            <a:pathLst>
              <a:path h="1789704" w="3185247">
                <a:moveTo>
                  <a:pt x="0" y="0"/>
                </a:moveTo>
                <a:lnTo>
                  <a:pt x="3185247" y="0"/>
                </a:lnTo>
                <a:lnTo>
                  <a:pt x="3185247" y="1789704"/>
                </a:lnTo>
                <a:lnTo>
                  <a:pt x="0" y="1789704"/>
                </a:lnTo>
                <a:lnTo>
                  <a:pt x="0" y="0"/>
                </a:lnTo>
                <a:close/>
              </a:path>
            </a:pathLst>
          </a:custGeom>
          <a:blipFill>
            <a:blip r:embed="rId17"/>
            <a:stretch>
              <a:fillRect l="0" t="0" r="0" b="0"/>
            </a:stretch>
          </a:blipFill>
        </p:spPr>
      </p:sp>
      <p:sp>
        <p:nvSpPr>
          <p:cNvPr name="Freeform 12" id="12"/>
          <p:cNvSpPr/>
          <p:nvPr/>
        </p:nvSpPr>
        <p:spPr>
          <a:xfrm flipH="false" flipV="false" rot="0">
            <a:off x="16015827" y="3293102"/>
            <a:ext cx="1763939" cy="1763939"/>
          </a:xfrm>
          <a:custGeom>
            <a:avLst/>
            <a:gdLst/>
            <a:ahLst/>
            <a:cxnLst/>
            <a:rect r="r" b="b" t="t" l="l"/>
            <a:pathLst>
              <a:path h="1763939" w="1763939">
                <a:moveTo>
                  <a:pt x="0" y="0"/>
                </a:moveTo>
                <a:lnTo>
                  <a:pt x="1763939" y="0"/>
                </a:lnTo>
                <a:lnTo>
                  <a:pt x="1763939" y="1763939"/>
                </a:lnTo>
                <a:lnTo>
                  <a:pt x="0" y="176393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0">
            <a:off x="565483" y="6504887"/>
            <a:ext cx="4420239" cy="1079030"/>
          </a:xfrm>
          <a:custGeom>
            <a:avLst/>
            <a:gdLst/>
            <a:ahLst/>
            <a:cxnLst/>
            <a:rect r="r" b="b" t="t" l="l"/>
            <a:pathLst>
              <a:path h="1079030" w="4420239">
                <a:moveTo>
                  <a:pt x="0" y="0"/>
                </a:moveTo>
                <a:lnTo>
                  <a:pt x="4420239" y="0"/>
                </a:lnTo>
                <a:lnTo>
                  <a:pt x="4420239" y="1079031"/>
                </a:lnTo>
                <a:lnTo>
                  <a:pt x="0" y="1079031"/>
                </a:lnTo>
                <a:lnTo>
                  <a:pt x="0" y="0"/>
                </a:lnTo>
                <a:close/>
              </a:path>
            </a:pathLst>
          </a:custGeom>
          <a:blipFill>
            <a:blip r:embed="rId20"/>
            <a:stretch>
              <a:fillRect l="-12572" t="-92590" r="-11959" b="-90447"/>
            </a:stretch>
          </a:blipFill>
        </p:spPr>
      </p:sp>
      <p:sp>
        <p:nvSpPr>
          <p:cNvPr name="Freeform 14" id="14"/>
          <p:cNvSpPr/>
          <p:nvPr/>
        </p:nvSpPr>
        <p:spPr>
          <a:xfrm flipH="false" flipV="false" rot="0">
            <a:off x="3435930" y="3965978"/>
            <a:ext cx="2074602" cy="1116828"/>
          </a:xfrm>
          <a:custGeom>
            <a:avLst/>
            <a:gdLst/>
            <a:ahLst/>
            <a:cxnLst/>
            <a:rect r="r" b="b" t="t" l="l"/>
            <a:pathLst>
              <a:path h="1116828" w="2074602">
                <a:moveTo>
                  <a:pt x="0" y="0"/>
                </a:moveTo>
                <a:lnTo>
                  <a:pt x="2074602" y="0"/>
                </a:lnTo>
                <a:lnTo>
                  <a:pt x="2074602" y="1116828"/>
                </a:lnTo>
                <a:lnTo>
                  <a:pt x="0" y="1116828"/>
                </a:lnTo>
                <a:lnTo>
                  <a:pt x="0" y="0"/>
                </a:lnTo>
                <a:close/>
              </a:path>
            </a:pathLst>
          </a:custGeom>
          <a:blipFill>
            <a:blip r:embed="rId21"/>
            <a:stretch>
              <a:fillRect l="0" t="0" r="0" b="0"/>
            </a:stretch>
          </a:blipFill>
        </p:spPr>
      </p:sp>
      <p:sp>
        <p:nvSpPr>
          <p:cNvPr name="Freeform 15" id="15"/>
          <p:cNvSpPr/>
          <p:nvPr/>
        </p:nvSpPr>
        <p:spPr>
          <a:xfrm flipH="false" flipV="false" rot="0">
            <a:off x="6084789" y="6464065"/>
            <a:ext cx="4685306" cy="1119853"/>
          </a:xfrm>
          <a:custGeom>
            <a:avLst/>
            <a:gdLst/>
            <a:ahLst/>
            <a:cxnLst/>
            <a:rect r="r" b="b" t="t" l="l"/>
            <a:pathLst>
              <a:path h="1119853" w="4685306">
                <a:moveTo>
                  <a:pt x="0" y="0"/>
                </a:moveTo>
                <a:lnTo>
                  <a:pt x="4685306" y="0"/>
                </a:lnTo>
                <a:lnTo>
                  <a:pt x="4685306" y="1119853"/>
                </a:lnTo>
                <a:lnTo>
                  <a:pt x="0" y="1119853"/>
                </a:lnTo>
                <a:lnTo>
                  <a:pt x="0" y="0"/>
                </a:lnTo>
                <a:close/>
              </a:path>
            </a:pathLst>
          </a:custGeom>
          <a:blipFill>
            <a:blip r:embed="rId22"/>
            <a:stretch>
              <a:fillRect l="-6319" t="-75597" r="-6723" b="-60879"/>
            </a:stretch>
          </a:blipFill>
        </p:spPr>
      </p:sp>
      <p:sp>
        <p:nvSpPr>
          <p:cNvPr name="Freeform 16" id="16"/>
          <p:cNvSpPr/>
          <p:nvPr/>
        </p:nvSpPr>
        <p:spPr>
          <a:xfrm flipH="false" flipV="false" rot="0">
            <a:off x="12625048" y="6088343"/>
            <a:ext cx="4152657" cy="1495575"/>
          </a:xfrm>
          <a:custGeom>
            <a:avLst/>
            <a:gdLst/>
            <a:ahLst/>
            <a:cxnLst/>
            <a:rect r="r" b="b" t="t" l="l"/>
            <a:pathLst>
              <a:path h="1495575" w="4152657">
                <a:moveTo>
                  <a:pt x="0" y="0"/>
                </a:moveTo>
                <a:lnTo>
                  <a:pt x="4152657" y="0"/>
                </a:lnTo>
                <a:lnTo>
                  <a:pt x="4152657" y="1495575"/>
                </a:lnTo>
                <a:lnTo>
                  <a:pt x="0" y="1495575"/>
                </a:lnTo>
                <a:lnTo>
                  <a:pt x="0" y="0"/>
                </a:lnTo>
                <a:close/>
              </a:path>
            </a:pathLst>
          </a:custGeom>
          <a:blipFill>
            <a:blip r:embed="rId23"/>
            <a:stretch>
              <a:fillRect l="-8388" t="-40744" r="-9442" b="-38816"/>
            </a:stretch>
          </a:blipFill>
        </p:spPr>
      </p:sp>
      <p:sp>
        <p:nvSpPr>
          <p:cNvPr name="TextBox 17" id="17"/>
          <p:cNvSpPr txBox="true"/>
          <p:nvPr/>
        </p:nvSpPr>
        <p:spPr>
          <a:xfrm rot="0">
            <a:off x="3116623" y="101067"/>
            <a:ext cx="12054753" cy="1038225"/>
          </a:xfrm>
          <a:prstGeom prst="rect">
            <a:avLst/>
          </a:prstGeom>
        </p:spPr>
        <p:txBody>
          <a:bodyPr anchor="t" rtlCol="false" tIns="0" lIns="0" bIns="0" rIns="0">
            <a:spAutoFit/>
          </a:bodyPr>
          <a:lstStyle/>
          <a:p>
            <a:pPr algn="ctr">
              <a:lnSpc>
                <a:spcPts val="8400"/>
              </a:lnSpc>
            </a:pPr>
            <a:r>
              <a:rPr lang="en-US" sz="6000">
                <a:solidFill>
                  <a:srgbClr val="FFFFFF"/>
                </a:solidFill>
                <a:latin typeface="Antonio Bold"/>
              </a:rPr>
              <a:t> TECH STACK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688" y="6950889"/>
            <a:ext cx="18569287" cy="6097187"/>
            <a:chOff x="0" y="0"/>
            <a:chExt cx="4890676" cy="1605844"/>
          </a:xfrm>
        </p:grpSpPr>
        <p:sp>
          <p:nvSpPr>
            <p:cNvPr name="Freeform 3" id="3"/>
            <p:cNvSpPr/>
            <p:nvPr/>
          </p:nvSpPr>
          <p:spPr>
            <a:xfrm flipH="false" flipV="false" rot="0">
              <a:off x="0" y="0"/>
              <a:ext cx="4890676" cy="1605844"/>
            </a:xfrm>
            <a:custGeom>
              <a:avLst/>
              <a:gdLst/>
              <a:ahLst/>
              <a:cxnLst/>
              <a:rect r="r" b="b" t="t" l="l"/>
              <a:pathLst>
                <a:path h="1605844" w="4890676">
                  <a:moveTo>
                    <a:pt x="40441" y="0"/>
                  </a:moveTo>
                  <a:lnTo>
                    <a:pt x="4850235" y="0"/>
                  </a:lnTo>
                  <a:cubicBezTo>
                    <a:pt x="4860961" y="0"/>
                    <a:pt x="4871247" y="4261"/>
                    <a:pt x="4878831" y="11845"/>
                  </a:cubicBezTo>
                  <a:cubicBezTo>
                    <a:pt x="4886416" y="19429"/>
                    <a:pt x="4890676" y="29716"/>
                    <a:pt x="4890676" y="40441"/>
                  </a:cubicBezTo>
                  <a:lnTo>
                    <a:pt x="4890676" y="1565402"/>
                  </a:lnTo>
                  <a:cubicBezTo>
                    <a:pt x="4890676" y="1587737"/>
                    <a:pt x="4872570" y="1605844"/>
                    <a:pt x="4850235" y="1605844"/>
                  </a:cubicBezTo>
                  <a:lnTo>
                    <a:pt x="40441" y="1605844"/>
                  </a:lnTo>
                  <a:cubicBezTo>
                    <a:pt x="29716" y="1605844"/>
                    <a:pt x="19429" y="1601583"/>
                    <a:pt x="11845" y="1593999"/>
                  </a:cubicBezTo>
                  <a:cubicBezTo>
                    <a:pt x="4261" y="1586414"/>
                    <a:pt x="0" y="1576128"/>
                    <a:pt x="0" y="1565402"/>
                  </a:cubicBezTo>
                  <a:lnTo>
                    <a:pt x="0" y="40441"/>
                  </a:lnTo>
                  <a:cubicBezTo>
                    <a:pt x="0" y="29716"/>
                    <a:pt x="4261" y="19429"/>
                    <a:pt x="11845" y="11845"/>
                  </a:cubicBezTo>
                  <a:cubicBezTo>
                    <a:pt x="19429" y="4261"/>
                    <a:pt x="29716" y="0"/>
                    <a:pt x="40441" y="0"/>
                  </a:cubicBezTo>
                  <a:close/>
                </a:path>
              </a:pathLst>
            </a:custGeom>
            <a:gradFill rotWithShape="true">
              <a:gsLst>
                <a:gs pos="0">
                  <a:srgbClr val="000000">
                    <a:alpha val="100000"/>
                  </a:srgbClr>
                </a:gs>
                <a:gs pos="100000">
                  <a:srgbClr val="737373">
                    <a:alpha val="100000"/>
                  </a:srgbClr>
                </a:gs>
              </a:gsLst>
              <a:lin ang="0"/>
            </a:gradFill>
          </p:spPr>
        </p:sp>
        <p:sp>
          <p:nvSpPr>
            <p:cNvPr name="TextBox 4" id="4"/>
            <p:cNvSpPr txBox="true"/>
            <p:nvPr/>
          </p:nvSpPr>
          <p:spPr>
            <a:xfrm>
              <a:off x="0" y="-38100"/>
              <a:ext cx="4890676" cy="164394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901288" y="1015264"/>
            <a:ext cx="5358012" cy="8229600"/>
            <a:chOff x="0" y="0"/>
            <a:chExt cx="1656922" cy="2544937"/>
          </a:xfrm>
        </p:grpSpPr>
        <p:sp>
          <p:nvSpPr>
            <p:cNvPr name="Freeform 6" id="6"/>
            <p:cNvSpPr/>
            <p:nvPr/>
          </p:nvSpPr>
          <p:spPr>
            <a:xfrm flipH="false" flipV="false" rot="0">
              <a:off x="0" y="0"/>
              <a:ext cx="1656922" cy="2544937"/>
            </a:xfrm>
            <a:custGeom>
              <a:avLst/>
              <a:gdLst/>
              <a:ahLst/>
              <a:cxnLst/>
              <a:rect r="r" b="b" t="t" l="l"/>
              <a:pathLst>
                <a:path h="2544937" w="1656922">
                  <a:moveTo>
                    <a:pt x="99700" y="0"/>
                  </a:moveTo>
                  <a:lnTo>
                    <a:pt x="1557222" y="0"/>
                  </a:lnTo>
                  <a:cubicBezTo>
                    <a:pt x="1583664" y="0"/>
                    <a:pt x="1609023" y="10504"/>
                    <a:pt x="1627720" y="29201"/>
                  </a:cubicBezTo>
                  <a:cubicBezTo>
                    <a:pt x="1646418" y="47899"/>
                    <a:pt x="1656922" y="73258"/>
                    <a:pt x="1656922" y="99700"/>
                  </a:cubicBezTo>
                  <a:lnTo>
                    <a:pt x="1656922" y="2445237"/>
                  </a:lnTo>
                  <a:cubicBezTo>
                    <a:pt x="1656922" y="2471679"/>
                    <a:pt x="1646418" y="2497038"/>
                    <a:pt x="1627720" y="2515736"/>
                  </a:cubicBezTo>
                  <a:cubicBezTo>
                    <a:pt x="1609023" y="2534433"/>
                    <a:pt x="1583664" y="2544937"/>
                    <a:pt x="1557222" y="2544937"/>
                  </a:cubicBezTo>
                  <a:lnTo>
                    <a:pt x="99700" y="2544937"/>
                  </a:lnTo>
                  <a:cubicBezTo>
                    <a:pt x="73258" y="2544937"/>
                    <a:pt x="47899" y="2534433"/>
                    <a:pt x="29201" y="2515736"/>
                  </a:cubicBezTo>
                  <a:cubicBezTo>
                    <a:pt x="10504" y="2497038"/>
                    <a:pt x="0" y="2471679"/>
                    <a:pt x="0" y="2445237"/>
                  </a:cubicBezTo>
                  <a:lnTo>
                    <a:pt x="0" y="99700"/>
                  </a:lnTo>
                  <a:cubicBezTo>
                    <a:pt x="0" y="73258"/>
                    <a:pt x="10504" y="47899"/>
                    <a:pt x="29201" y="29201"/>
                  </a:cubicBezTo>
                  <a:cubicBezTo>
                    <a:pt x="47899" y="10504"/>
                    <a:pt x="73258" y="0"/>
                    <a:pt x="99700" y="0"/>
                  </a:cubicBezTo>
                  <a:close/>
                </a:path>
              </a:pathLst>
            </a:custGeom>
            <a:solidFill>
              <a:srgbClr val="F1C40F"/>
            </a:solidFill>
          </p:spPr>
        </p:sp>
        <p:sp>
          <p:nvSpPr>
            <p:cNvPr name="TextBox 7" id="7"/>
            <p:cNvSpPr txBox="true"/>
            <p:nvPr/>
          </p:nvSpPr>
          <p:spPr>
            <a:xfrm>
              <a:off x="0" y="-38100"/>
              <a:ext cx="1656922" cy="258303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242494" y="2429819"/>
            <a:ext cx="4675601" cy="1333636"/>
            <a:chOff x="0" y="0"/>
            <a:chExt cx="2070997" cy="590717"/>
          </a:xfrm>
        </p:grpSpPr>
        <p:sp>
          <p:nvSpPr>
            <p:cNvPr name="Freeform 9" id="9"/>
            <p:cNvSpPr/>
            <p:nvPr/>
          </p:nvSpPr>
          <p:spPr>
            <a:xfrm flipH="false" flipV="false" rot="0">
              <a:off x="0" y="0"/>
              <a:ext cx="2070997" cy="590717"/>
            </a:xfrm>
            <a:custGeom>
              <a:avLst/>
              <a:gdLst/>
              <a:ahLst/>
              <a:cxnLst/>
              <a:rect r="r" b="b" t="t" l="l"/>
              <a:pathLst>
                <a:path h="590717" w="2070997">
                  <a:moveTo>
                    <a:pt x="61265" y="0"/>
                  </a:moveTo>
                  <a:lnTo>
                    <a:pt x="2009732" y="0"/>
                  </a:lnTo>
                  <a:cubicBezTo>
                    <a:pt x="2043568" y="0"/>
                    <a:pt x="2070997" y="27429"/>
                    <a:pt x="2070997" y="61265"/>
                  </a:cubicBezTo>
                  <a:lnTo>
                    <a:pt x="2070997" y="529452"/>
                  </a:lnTo>
                  <a:cubicBezTo>
                    <a:pt x="2070997" y="545700"/>
                    <a:pt x="2064542" y="561283"/>
                    <a:pt x="2053053" y="572773"/>
                  </a:cubicBezTo>
                  <a:cubicBezTo>
                    <a:pt x="2041564" y="584262"/>
                    <a:pt x="2025980" y="590717"/>
                    <a:pt x="2009732" y="590717"/>
                  </a:cubicBezTo>
                  <a:lnTo>
                    <a:pt x="61265" y="590717"/>
                  </a:lnTo>
                  <a:cubicBezTo>
                    <a:pt x="45017" y="590717"/>
                    <a:pt x="29434" y="584262"/>
                    <a:pt x="17944" y="572773"/>
                  </a:cubicBezTo>
                  <a:cubicBezTo>
                    <a:pt x="6455" y="561283"/>
                    <a:pt x="0" y="545700"/>
                    <a:pt x="0" y="529452"/>
                  </a:cubicBezTo>
                  <a:lnTo>
                    <a:pt x="0" y="61265"/>
                  </a:lnTo>
                  <a:cubicBezTo>
                    <a:pt x="0" y="45017"/>
                    <a:pt x="6455" y="29434"/>
                    <a:pt x="17944" y="17944"/>
                  </a:cubicBezTo>
                  <a:cubicBezTo>
                    <a:pt x="29434" y="6455"/>
                    <a:pt x="45017" y="0"/>
                    <a:pt x="61265" y="0"/>
                  </a:cubicBezTo>
                  <a:close/>
                </a:path>
              </a:pathLst>
            </a:custGeom>
            <a:solidFill>
              <a:srgbClr val="FFF2BE"/>
            </a:solidFill>
            <a:ln cap="rnd">
              <a:noFill/>
              <a:prstDash val="solid"/>
              <a:round/>
            </a:ln>
          </p:spPr>
        </p:sp>
        <p:sp>
          <p:nvSpPr>
            <p:cNvPr name="TextBox 10" id="10"/>
            <p:cNvSpPr txBox="true"/>
            <p:nvPr/>
          </p:nvSpPr>
          <p:spPr>
            <a:xfrm>
              <a:off x="0" y="-38100"/>
              <a:ext cx="2070997" cy="62881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242494" y="4037615"/>
            <a:ext cx="4675601" cy="1333636"/>
            <a:chOff x="0" y="0"/>
            <a:chExt cx="2070997" cy="590717"/>
          </a:xfrm>
        </p:grpSpPr>
        <p:sp>
          <p:nvSpPr>
            <p:cNvPr name="Freeform 12" id="12"/>
            <p:cNvSpPr/>
            <p:nvPr/>
          </p:nvSpPr>
          <p:spPr>
            <a:xfrm flipH="false" flipV="false" rot="0">
              <a:off x="0" y="0"/>
              <a:ext cx="2070997" cy="590717"/>
            </a:xfrm>
            <a:custGeom>
              <a:avLst/>
              <a:gdLst/>
              <a:ahLst/>
              <a:cxnLst/>
              <a:rect r="r" b="b" t="t" l="l"/>
              <a:pathLst>
                <a:path h="590717" w="2070997">
                  <a:moveTo>
                    <a:pt x="61265" y="0"/>
                  </a:moveTo>
                  <a:lnTo>
                    <a:pt x="2009732" y="0"/>
                  </a:lnTo>
                  <a:cubicBezTo>
                    <a:pt x="2043568" y="0"/>
                    <a:pt x="2070997" y="27429"/>
                    <a:pt x="2070997" y="61265"/>
                  </a:cubicBezTo>
                  <a:lnTo>
                    <a:pt x="2070997" y="529452"/>
                  </a:lnTo>
                  <a:cubicBezTo>
                    <a:pt x="2070997" y="545700"/>
                    <a:pt x="2064542" y="561283"/>
                    <a:pt x="2053053" y="572773"/>
                  </a:cubicBezTo>
                  <a:cubicBezTo>
                    <a:pt x="2041564" y="584262"/>
                    <a:pt x="2025980" y="590717"/>
                    <a:pt x="2009732" y="590717"/>
                  </a:cubicBezTo>
                  <a:lnTo>
                    <a:pt x="61265" y="590717"/>
                  </a:lnTo>
                  <a:cubicBezTo>
                    <a:pt x="45017" y="590717"/>
                    <a:pt x="29434" y="584262"/>
                    <a:pt x="17944" y="572773"/>
                  </a:cubicBezTo>
                  <a:cubicBezTo>
                    <a:pt x="6455" y="561283"/>
                    <a:pt x="0" y="545700"/>
                    <a:pt x="0" y="529452"/>
                  </a:cubicBezTo>
                  <a:lnTo>
                    <a:pt x="0" y="61265"/>
                  </a:lnTo>
                  <a:cubicBezTo>
                    <a:pt x="0" y="45017"/>
                    <a:pt x="6455" y="29434"/>
                    <a:pt x="17944" y="17944"/>
                  </a:cubicBezTo>
                  <a:cubicBezTo>
                    <a:pt x="29434" y="6455"/>
                    <a:pt x="45017" y="0"/>
                    <a:pt x="61265" y="0"/>
                  </a:cubicBezTo>
                  <a:close/>
                </a:path>
              </a:pathLst>
            </a:custGeom>
            <a:solidFill>
              <a:srgbClr val="FFF2BE"/>
            </a:solidFill>
            <a:ln cap="rnd">
              <a:noFill/>
              <a:prstDash val="solid"/>
              <a:round/>
            </a:ln>
          </p:spPr>
        </p:sp>
        <p:sp>
          <p:nvSpPr>
            <p:cNvPr name="TextBox 13" id="13"/>
            <p:cNvSpPr txBox="true"/>
            <p:nvPr/>
          </p:nvSpPr>
          <p:spPr>
            <a:xfrm>
              <a:off x="0" y="-38100"/>
              <a:ext cx="2070997" cy="62881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2242494" y="5645869"/>
            <a:ext cx="4675601" cy="1333636"/>
            <a:chOff x="0" y="0"/>
            <a:chExt cx="2070997" cy="590717"/>
          </a:xfrm>
        </p:grpSpPr>
        <p:sp>
          <p:nvSpPr>
            <p:cNvPr name="Freeform 15" id="15"/>
            <p:cNvSpPr/>
            <p:nvPr/>
          </p:nvSpPr>
          <p:spPr>
            <a:xfrm flipH="false" flipV="false" rot="0">
              <a:off x="0" y="0"/>
              <a:ext cx="2070997" cy="590717"/>
            </a:xfrm>
            <a:custGeom>
              <a:avLst/>
              <a:gdLst/>
              <a:ahLst/>
              <a:cxnLst/>
              <a:rect r="r" b="b" t="t" l="l"/>
              <a:pathLst>
                <a:path h="590717" w="2070997">
                  <a:moveTo>
                    <a:pt x="61265" y="0"/>
                  </a:moveTo>
                  <a:lnTo>
                    <a:pt x="2009732" y="0"/>
                  </a:lnTo>
                  <a:cubicBezTo>
                    <a:pt x="2043568" y="0"/>
                    <a:pt x="2070997" y="27429"/>
                    <a:pt x="2070997" y="61265"/>
                  </a:cubicBezTo>
                  <a:lnTo>
                    <a:pt x="2070997" y="529452"/>
                  </a:lnTo>
                  <a:cubicBezTo>
                    <a:pt x="2070997" y="545700"/>
                    <a:pt x="2064542" y="561283"/>
                    <a:pt x="2053053" y="572773"/>
                  </a:cubicBezTo>
                  <a:cubicBezTo>
                    <a:pt x="2041564" y="584262"/>
                    <a:pt x="2025980" y="590717"/>
                    <a:pt x="2009732" y="590717"/>
                  </a:cubicBezTo>
                  <a:lnTo>
                    <a:pt x="61265" y="590717"/>
                  </a:lnTo>
                  <a:cubicBezTo>
                    <a:pt x="45017" y="590717"/>
                    <a:pt x="29434" y="584262"/>
                    <a:pt x="17944" y="572773"/>
                  </a:cubicBezTo>
                  <a:cubicBezTo>
                    <a:pt x="6455" y="561283"/>
                    <a:pt x="0" y="545700"/>
                    <a:pt x="0" y="529452"/>
                  </a:cubicBezTo>
                  <a:lnTo>
                    <a:pt x="0" y="61265"/>
                  </a:lnTo>
                  <a:cubicBezTo>
                    <a:pt x="0" y="45017"/>
                    <a:pt x="6455" y="29434"/>
                    <a:pt x="17944" y="17944"/>
                  </a:cubicBezTo>
                  <a:cubicBezTo>
                    <a:pt x="29434" y="6455"/>
                    <a:pt x="45017" y="0"/>
                    <a:pt x="61265" y="0"/>
                  </a:cubicBezTo>
                  <a:close/>
                </a:path>
              </a:pathLst>
            </a:custGeom>
            <a:solidFill>
              <a:srgbClr val="FFF2BE"/>
            </a:solidFill>
            <a:ln cap="rnd">
              <a:noFill/>
              <a:prstDash val="solid"/>
              <a:round/>
            </a:ln>
          </p:spPr>
        </p:sp>
        <p:sp>
          <p:nvSpPr>
            <p:cNvPr name="TextBox 16" id="16"/>
            <p:cNvSpPr txBox="true"/>
            <p:nvPr/>
          </p:nvSpPr>
          <p:spPr>
            <a:xfrm>
              <a:off x="0" y="-38100"/>
              <a:ext cx="2070997" cy="62881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2242494" y="7251304"/>
            <a:ext cx="4675601" cy="1333636"/>
            <a:chOff x="0" y="0"/>
            <a:chExt cx="2070997" cy="590717"/>
          </a:xfrm>
        </p:grpSpPr>
        <p:sp>
          <p:nvSpPr>
            <p:cNvPr name="Freeform 18" id="18"/>
            <p:cNvSpPr/>
            <p:nvPr/>
          </p:nvSpPr>
          <p:spPr>
            <a:xfrm flipH="false" flipV="false" rot="0">
              <a:off x="0" y="0"/>
              <a:ext cx="2070997" cy="590717"/>
            </a:xfrm>
            <a:custGeom>
              <a:avLst/>
              <a:gdLst/>
              <a:ahLst/>
              <a:cxnLst/>
              <a:rect r="r" b="b" t="t" l="l"/>
              <a:pathLst>
                <a:path h="590717" w="2070997">
                  <a:moveTo>
                    <a:pt x="61265" y="0"/>
                  </a:moveTo>
                  <a:lnTo>
                    <a:pt x="2009732" y="0"/>
                  </a:lnTo>
                  <a:cubicBezTo>
                    <a:pt x="2043568" y="0"/>
                    <a:pt x="2070997" y="27429"/>
                    <a:pt x="2070997" y="61265"/>
                  </a:cubicBezTo>
                  <a:lnTo>
                    <a:pt x="2070997" y="529452"/>
                  </a:lnTo>
                  <a:cubicBezTo>
                    <a:pt x="2070997" y="545700"/>
                    <a:pt x="2064542" y="561283"/>
                    <a:pt x="2053053" y="572773"/>
                  </a:cubicBezTo>
                  <a:cubicBezTo>
                    <a:pt x="2041564" y="584262"/>
                    <a:pt x="2025980" y="590717"/>
                    <a:pt x="2009732" y="590717"/>
                  </a:cubicBezTo>
                  <a:lnTo>
                    <a:pt x="61265" y="590717"/>
                  </a:lnTo>
                  <a:cubicBezTo>
                    <a:pt x="45017" y="590717"/>
                    <a:pt x="29434" y="584262"/>
                    <a:pt x="17944" y="572773"/>
                  </a:cubicBezTo>
                  <a:cubicBezTo>
                    <a:pt x="6455" y="561283"/>
                    <a:pt x="0" y="545700"/>
                    <a:pt x="0" y="529452"/>
                  </a:cubicBezTo>
                  <a:lnTo>
                    <a:pt x="0" y="61265"/>
                  </a:lnTo>
                  <a:cubicBezTo>
                    <a:pt x="0" y="45017"/>
                    <a:pt x="6455" y="29434"/>
                    <a:pt x="17944" y="17944"/>
                  </a:cubicBezTo>
                  <a:cubicBezTo>
                    <a:pt x="29434" y="6455"/>
                    <a:pt x="45017" y="0"/>
                    <a:pt x="61265" y="0"/>
                  </a:cubicBezTo>
                  <a:close/>
                </a:path>
              </a:pathLst>
            </a:custGeom>
            <a:solidFill>
              <a:srgbClr val="FFF2BE"/>
            </a:solidFill>
            <a:ln cap="rnd">
              <a:noFill/>
              <a:prstDash val="solid"/>
              <a:round/>
            </a:ln>
          </p:spPr>
        </p:sp>
        <p:sp>
          <p:nvSpPr>
            <p:cNvPr name="TextBox 19" id="19"/>
            <p:cNvSpPr txBox="true"/>
            <p:nvPr/>
          </p:nvSpPr>
          <p:spPr>
            <a:xfrm>
              <a:off x="0" y="-38100"/>
              <a:ext cx="2070997" cy="62881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0" id="20"/>
          <p:cNvGrpSpPr/>
          <p:nvPr/>
        </p:nvGrpSpPr>
        <p:grpSpPr>
          <a:xfrm rot="0">
            <a:off x="190275" y="1120322"/>
            <a:ext cx="5298360" cy="8137978"/>
            <a:chOff x="0" y="0"/>
            <a:chExt cx="1656922" cy="2544937"/>
          </a:xfrm>
        </p:grpSpPr>
        <p:sp>
          <p:nvSpPr>
            <p:cNvPr name="Freeform 21" id="21"/>
            <p:cNvSpPr/>
            <p:nvPr/>
          </p:nvSpPr>
          <p:spPr>
            <a:xfrm flipH="false" flipV="false" rot="0">
              <a:off x="0" y="0"/>
              <a:ext cx="1656922" cy="2544937"/>
            </a:xfrm>
            <a:custGeom>
              <a:avLst/>
              <a:gdLst/>
              <a:ahLst/>
              <a:cxnLst/>
              <a:rect r="r" b="b" t="t" l="l"/>
              <a:pathLst>
                <a:path h="2544937" w="1656922">
                  <a:moveTo>
                    <a:pt x="100822" y="0"/>
                  </a:moveTo>
                  <a:lnTo>
                    <a:pt x="1556099" y="0"/>
                  </a:lnTo>
                  <a:cubicBezTo>
                    <a:pt x="1582839" y="0"/>
                    <a:pt x="1608484" y="10622"/>
                    <a:pt x="1627392" y="29530"/>
                  </a:cubicBezTo>
                  <a:cubicBezTo>
                    <a:pt x="1646300" y="48438"/>
                    <a:pt x="1656922" y="74083"/>
                    <a:pt x="1656922" y="100822"/>
                  </a:cubicBezTo>
                  <a:lnTo>
                    <a:pt x="1656922" y="2444115"/>
                  </a:lnTo>
                  <a:cubicBezTo>
                    <a:pt x="1656922" y="2499797"/>
                    <a:pt x="1611782" y="2544937"/>
                    <a:pt x="1556099" y="2544937"/>
                  </a:cubicBezTo>
                  <a:lnTo>
                    <a:pt x="100822" y="2544937"/>
                  </a:lnTo>
                  <a:cubicBezTo>
                    <a:pt x="45140" y="2544937"/>
                    <a:pt x="0" y="2499797"/>
                    <a:pt x="0" y="2444115"/>
                  </a:cubicBezTo>
                  <a:lnTo>
                    <a:pt x="0" y="100822"/>
                  </a:lnTo>
                  <a:cubicBezTo>
                    <a:pt x="0" y="74083"/>
                    <a:pt x="10622" y="48438"/>
                    <a:pt x="29530" y="29530"/>
                  </a:cubicBezTo>
                  <a:cubicBezTo>
                    <a:pt x="48438" y="10622"/>
                    <a:pt x="74083" y="0"/>
                    <a:pt x="100822" y="0"/>
                  </a:cubicBezTo>
                  <a:close/>
                </a:path>
              </a:pathLst>
            </a:custGeom>
            <a:solidFill>
              <a:srgbClr val="F1C40F"/>
            </a:solidFill>
          </p:spPr>
        </p:sp>
        <p:sp>
          <p:nvSpPr>
            <p:cNvPr name="TextBox 22" id="22"/>
            <p:cNvSpPr txBox="true"/>
            <p:nvPr/>
          </p:nvSpPr>
          <p:spPr>
            <a:xfrm>
              <a:off x="0" y="-38100"/>
              <a:ext cx="1656922" cy="2583037"/>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531481" y="2293690"/>
            <a:ext cx="4675601" cy="1333636"/>
            <a:chOff x="0" y="0"/>
            <a:chExt cx="2070997" cy="590717"/>
          </a:xfrm>
        </p:grpSpPr>
        <p:sp>
          <p:nvSpPr>
            <p:cNvPr name="Freeform 24" id="24"/>
            <p:cNvSpPr/>
            <p:nvPr/>
          </p:nvSpPr>
          <p:spPr>
            <a:xfrm flipH="false" flipV="false" rot="0">
              <a:off x="0" y="0"/>
              <a:ext cx="2070997" cy="590717"/>
            </a:xfrm>
            <a:custGeom>
              <a:avLst/>
              <a:gdLst/>
              <a:ahLst/>
              <a:cxnLst/>
              <a:rect r="r" b="b" t="t" l="l"/>
              <a:pathLst>
                <a:path h="590717" w="2070997">
                  <a:moveTo>
                    <a:pt x="61265" y="0"/>
                  </a:moveTo>
                  <a:lnTo>
                    <a:pt x="2009732" y="0"/>
                  </a:lnTo>
                  <a:cubicBezTo>
                    <a:pt x="2043568" y="0"/>
                    <a:pt x="2070997" y="27429"/>
                    <a:pt x="2070997" y="61265"/>
                  </a:cubicBezTo>
                  <a:lnTo>
                    <a:pt x="2070997" y="529452"/>
                  </a:lnTo>
                  <a:cubicBezTo>
                    <a:pt x="2070997" y="545700"/>
                    <a:pt x="2064542" y="561283"/>
                    <a:pt x="2053053" y="572773"/>
                  </a:cubicBezTo>
                  <a:cubicBezTo>
                    <a:pt x="2041564" y="584262"/>
                    <a:pt x="2025980" y="590717"/>
                    <a:pt x="2009732" y="590717"/>
                  </a:cubicBezTo>
                  <a:lnTo>
                    <a:pt x="61265" y="590717"/>
                  </a:lnTo>
                  <a:cubicBezTo>
                    <a:pt x="45017" y="590717"/>
                    <a:pt x="29434" y="584262"/>
                    <a:pt x="17944" y="572773"/>
                  </a:cubicBezTo>
                  <a:cubicBezTo>
                    <a:pt x="6455" y="561283"/>
                    <a:pt x="0" y="545700"/>
                    <a:pt x="0" y="529452"/>
                  </a:cubicBezTo>
                  <a:lnTo>
                    <a:pt x="0" y="61265"/>
                  </a:lnTo>
                  <a:cubicBezTo>
                    <a:pt x="0" y="45017"/>
                    <a:pt x="6455" y="29434"/>
                    <a:pt x="17944" y="17944"/>
                  </a:cubicBezTo>
                  <a:cubicBezTo>
                    <a:pt x="29434" y="6455"/>
                    <a:pt x="45017" y="0"/>
                    <a:pt x="61265" y="0"/>
                  </a:cubicBezTo>
                  <a:close/>
                </a:path>
              </a:pathLst>
            </a:custGeom>
            <a:solidFill>
              <a:srgbClr val="FFF2BE"/>
            </a:solidFill>
            <a:ln cap="rnd">
              <a:noFill/>
              <a:prstDash val="solid"/>
              <a:round/>
            </a:ln>
          </p:spPr>
        </p:sp>
        <p:sp>
          <p:nvSpPr>
            <p:cNvPr name="TextBox 25" id="25"/>
            <p:cNvSpPr txBox="true"/>
            <p:nvPr/>
          </p:nvSpPr>
          <p:spPr>
            <a:xfrm>
              <a:off x="0" y="-38100"/>
              <a:ext cx="2070997" cy="628817"/>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527682" y="3870523"/>
            <a:ext cx="4623546" cy="1318788"/>
            <a:chOff x="0" y="0"/>
            <a:chExt cx="2070997" cy="590717"/>
          </a:xfrm>
        </p:grpSpPr>
        <p:sp>
          <p:nvSpPr>
            <p:cNvPr name="Freeform 27" id="27"/>
            <p:cNvSpPr/>
            <p:nvPr/>
          </p:nvSpPr>
          <p:spPr>
            <a:xfrm flipH="false" flipV="false" rot="0">
              <a:off x="0" y="0"/>
              <a:ext cx="2070997" cy="590717"/>
            </a:xfrm>
            <a:custGeom>
              <a:avLst/>
              <a:gdLst/>
              <a:ahLst/>
              <a:cxnLst/>
              <a:rect r="r" b="b" t="t" l="l"/>
              <a:pathLst>
                <a:path h="590717" w="2070997">
                  <a:moveTo>
                    <a:pt x="61955" y="0"/>
                  </a:moveTo>
                  <a:lnTo>
                    <a:pt x="2009042" y="0"/>
                  </a:lnTo>
                  <a:cubicBezTo>
                    <a:pt x="2043259" y="0"/>
                    <a:pt x="2070997" y="27738"/>
                    <a:pt x="2070997" y="61955"/>
                  </a:cubicBezTo>
                  <a:lnTo>
                    <a:pt x="2070997" y="528762"/>
                  </a:lnTo>
                  <a:cubicBezTo>
                    <a:pt x="2070997" y="562979"/>
                    <a:pt x="2043259" y="590717"/>
                    <a:pt x="2009042" y="590717"/>
                  </a:cubicBezTo>
                  <a:lnTo>
                    <a:pt x="61955" y="590717"/>
                  </a:lnTo>
                  <a:cubicBezTo>
                    <a:pt x="27738" y="590717"/>
                    <a:pt x="0" y="562979"/>
                    <a:pt x="0" y="528762"/>
                  </a:cubicBezTo>
                  <a:lnTo>
                    <a:pt x="0" y="61955"/>
                  </a:lnTo>
                  <a:cubicBezTo>
                    <a:pt x="0" y="27738"/>
                    <a:pt x="27738" y="0"/>
                    <a:pt x="61955" y="0"/>
                  </a:cubicBezTo>
                  <a:close/>
                </a:path>
              </a:pathLst>
            </a:custGeom>
            <a:solidFill>
              <a:srgbClr val="FFF2BE"/>
            </a:solidFill>
            <a:ln cap="rnd">
              <a:noFill/>
              <a:prstDash val="solid"/>
              <a:round/>
            </a:ln>
          </p:spPr>
        </p:sp>
        <p:sp>
          <p:nvSpPr>
            <p:cNvPr name="TextBox 28" id="28"/>
            <p:cNvSpPr txBox="true"/>
            <p:nvPr/>
          </p:nvSpPr>
          <p:spPr>
            <a:xfrm>
              <a:off x="0" y="-38100"/>
              <a:ext cx="2070997" cy="62881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9" id="29"/>
          <p:cNvGrpSpPr/>
          <p:nvPr/>
        </p:nvGrpSpPr>
        <p:grpSpPr>
          <a:xfrm rot="0">
            <a:off x="531481" y="5509740"/>
            <a:ext cx="4675601" cy="1333636"/>
            <a:chOff x="0" y="0"/>
            <a:chExt cx="2070997" cy="590717"/>
          </a:xfrm>
        </p:grpSpPr>
        <p:sp>
          <p:nvSpPr>
            <p:cNvPr name="Freeform 30" id="30"/>
            <p:cNvSpPr/>
            <p:nvPr/>
          </p:nvSpPr>
          <p:spPr>
            <a:xfrm flipH="false" flipV="false" rot="0">
              <a:off x="0" y="0"/>
              <a:ext cx="2070997" cy="590717"/>
            </a:xfrm>
            <a:custGeom>
              <a:avLst/>
              <a:gdLst/>
              <a:ahLst/>
              <a:cxnLst/>
              <a:rect r="r" b="b" t="t" l="l"/>
              <a:pathLst>
                <a:path h="590717" w="2070997">
                  <a:moveTo>
                    <a:pt x="61265" y="0"/>
                  </a:moveTo>
                  <a:lnTo>
                    <a:pt x="2009732" y="0"/>
                  </a:lnTo>
                  <a:cubicBezTo>
                    <a:pt x="2043568" y="0"/>
                    <a:pt x="2070997" y="27429"/>
                    <a:pt x="2070997" y="61265"/>
                  </a:cubicBezTo>
                  <a:lnTo>
                    <a:pt x="2070997" y="529452"/>
                  </a:lnTo>
                  <a:cubicBezTo>
                    <a:pt x="2070997" y="545700"/>
                    <a:pt x="2064542" y="561283"/>
                    <a:pt x="2053053" y="572773"/>
                  </a:cubicBezTo>
                  <a:cubicBezTo>
                    <a:pt x="2041564" y="584262"/>
                    <a:pt x="2025980" y="590717"/>
                    <a:pt x="2009732" y="590717"/>
                  </a:cubicBezTo>
                  <a:lnTo>
                    <a:pt x="61265" y="590717"/>
                  </a:lnTo>
                  <a:cubicBezTo>
                    <a:pt x="45017" y="590717"/>
                    <a:pt x="29434" y="584262"/>
                    <a:pt x="17944" y="572773"/>
                  </a:cubicBezTo>
                  <a:cubicBezTo>
                    <a:pt x="6455" y="561283"/>
                    <a:pt x="0" y="545700"/>
                    <a:pt x="0" y="529452"/>
                  </a:cubicBezTo>
                  <a:lnTo>
                    <a:pt x="0" y="61265"/>
                  </a:lnTo>
                  <a:cubicBezTo>
                    <a:pt x="0" y="45017"/>
                    <a:pt x="6455" y="29434"/>
                    <a:pt x="17944" y="17944"/>
                  </a:cubicBezTo>
                  <a:cubicBezTo>
                    <a:pt x="29434" y="6455"/>
                    <a:pt x="45017" y="0"/>
                    <a:pt x="61265" y="0"/>
                  </a:cubicBezTo>
                  <a:close/>
                </a:path>
              </a:pathLst>
            </a:custGeom>
            <a:solidFill>
              <a:srgbClr val="FFF2BE"/>
            </a:solidFill>
            <a:ln cap="rnd">
              <a:noFill/>
              <a:prstDash val="solid"/>
              <a:round/>
            </a:ln>
          </p:spPr>
        </p:sp>
        <p:sp>
          <p:nvSpPr>
            <p:cNvPr name="TextBox 31" id="31"/>
            <p:cNvSpPr txBox="true"/>
            <p:nvPr/>
          </p:nvSpPr>
          <p:spPr>
            <a:xfrm>
              <a:off x="0" y="-38100"/>
              <a:ext cx="2070997" cy="62881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2" id="32"/>
          <p:cNvGrpSpPr/>
          <p:nvPr/>
        </p:nvGrpSpPr>
        <p:grpSpPr>
          <a:xfrm rot="0">
            <a:off x="527682" y="7048433"/>
            <a:ext cx="4623546" cy="1318788"/>
            <a:chOff x="0" y="0"/>
            <a:chExt cx="2070997" cy="590717"/>
          </a:xfrm>
        </p:grpSpPr>
        <p:sp>
          <p:nvSpPr>
            <p:cNvPr name="Freeform 33" id="33"/>
            <p:cNvSpPr/>
            <p:nvPr/>
          </p:nvSpPr>
          <p:spPr>
            <a:xfrm flipH="false" flipV="false" rot="0">
              <a:off x="0" y="0"/>
              <a:ext cx="2070997" cy="590717"/>
            </a:xfrm>
            <a:custGeom>
              <a:avLst/>
              <a:gdLst/>
              <a:ahLst/>
              <a:cxnLst/>
              <a:rect r="r" b="b" t="t" l="l"/>
              <a:pathLst>
                <a:path h="590717" w="2070997">
                  <a:moveTo>
                    <a:pt x="61955" y="0"/>
                  </a:moveTo>
                  <a:lnTo>
                    <a:pt x="2009042" y="0"/>
                  </a:lnTo>
                  <a:cubicBezTo>
                    <a:pt x="2043259" y="0"/>
                    <a:pt x="2070997" y="27738"/>
                    <a:pt x="2070997" y="61955"/>
                  </a:cubicBezTo>
                  <a:lnTo>
                    <a:pt x="2070997" y="528762"/>
                  </a:lnTo>
                  <a:cubicBezTo>
                    <a:pt x="2070997" y="562979"/>
                    <a:pt x="2043259" y="590717"/>
                    <a:pt x="2009042" y="590717"/>
                  </a:cubicBezTo>
                  <a:lnTo>
                    <a:pt x="61955" y="590717"/>
                  </a:lnTo>
                  <a:cubicBezTo>
                    <a:pt x="27738" y="590717"/>
                    <a:pt x="0" y="562979"/>
                    <a:pt x="0" y="528762"/>
                  </a:cubicBezTo>
                  <a:lnTo>
                    <a:pt x="0" y="61955"/>
                  </a:lnTo>
                  <a:cubicBezTo>
                    <a:pt x="0" y="27738"/>
                    <a:pt x="27738" y="0"/>
                    <a:pt x="61955" y="0"/>
                  </a:cubicBezTo>
                  <a:close/>
                </a:path>
              </a:pathLst>
            </a:custGeom>
            <a:solidFill>
              <a:srgbClr val="FFF2BE"/>
            </a:solidFill>
            <a:ln cap="rnd">
              <a:noFill/>
              <a:prstDash val="solid"/>
              <a:round/>
            </a:ln>
          </p:spPr>
        </p:sp>
        <p:sp>
          <p:nvSpPr>
            <p:cNvPr name="TextBox 34" id="34"/>
            <p:cNvSpPr txBox="true"/>
            <p:nvPr/>
          </p:nvSpPr>
          <p:spPr>
            <a:xfrm>
              <a:off x="0" y="-38100"/>
              <a:ext cx="2070997" cy="628817"/>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5" id="35"/>
          <p:cNvSpPr/>
          <p:nvPr/>
        </p:nvSpPr>
        <p:spPr>
          <a:xfrm flipH="false" flipV="false" rot="0">
            <a:off x="3791280" y="2358871"/>
            <a:ext cx="1203274" cy="1203274"/>
          </a:xfrm>
          <a:custGeom>
            <a:avLst/>
            <a:gdLst/>
            <a:ahLst/>
            <a:cxnLst/>
            <a:rect r="r" b="b" t="t" l="l"/>
            <a:pathLst>
              <a:path h="1203274" w="1203274">
                <a:moveTo>
                  <a:pt x="0" y="0"/>
                </a:moveTo>
                <a:lnTo>
                  <a:pt x="1203275" y="0"/>
                </a:lnTo>
                <a:lnTo>
                  <a:pt x="1203275" y="1203274"/>
                </a:lnTo>
                <a:lnTo>
                  <a:pt x="0" y="12032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3693693" y="4060155"/>
            <a:ext cx="1300862" cy="1016299"/>
          </a:xfrm>
          <a:custGeom>
            <a:avLst/>
            <a:gdLst/>
            <a:ahLst/>
            <a:cxnLst/>
            <a:rect r="r" b="b" t="t" l="l"/>
            <a:pathLst>
              <a:path h="1016299" w="1300862">
                <a:moveTo>
                  <a:pt x="0" y="0"/>
                </a:moveTo>
                <a:lnTo>
                  <a:pt x="1300862" y="0"/>
                </a:lnTo>
                <a:lnTo>
                  <a:pt x="1300862" y="1016298"/>
                </a:lnTo>
                <a:lnTo>
                  <a:pt x="0" y="10162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3958914" y="5730422"/>
            <a:ext cx="1035641" cy="932452"/>
          </a:xfrm>
          <a:custGeom>
            <a:avLst/>
            <a:gdLst/>
            <a:ahLst/>
            <a:cxnLst/>
            <a:rect r="r" b="b" t="t" l="l"/>
            <a:pathLst>
              <a:path h="932452" w="1035641">
                <a:moveTo>
                  <a:pt x="0" y="0"/>
                </a:moveTo>
                <a:lnTo>
                  <a:pt x="1035641" y="0"/>
                </a:lnTo>
                <a:lnTo>
                  <a:pt x="1035641" y="932452"/>
                </a:lnTo>
                <a:lnTo>
                  <a:pt x="0" y="9324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4107953" y="7308716"/>
            <a:ext cx="1099128" cy="967233"/>
          </a:xfrm>
          <a:custGeom>
            <a:avLst/>
            <a:gdLst/>
            <a:ahLst/>
            <a:cxnLst/>
            <a:rect r="r" b="b" t="t" l="l"/>
            <a:pathLst>
              <a:path h="967233" w="1099128">
                <a:moveTo>
                  <a:pt x="0" y="0"/>
                </a:moveTo>
                <a:lnTo>
                  <a:pt x="1099128" y="0"/>
                </a:lnTo>
                <a:lnTo>
                  <a:pt x="1099128" y="967233"/>
                </a:lnTo>
                <a:lnTo>
                  <a:pt x="0" y="967233"/>
                </a:lnTo>
                <a:lnTo>
                  <a:pt x="0" y="0"/>
                </a:lnTo>
                <a:close/>
              </a:path>
            </a:pathLst>
          </a:custGeom>
          <a:blipFill>
            <a:blip r:embed="rId8"/>
            <a:stretch>
              <a:fillRect l="0" t="0" r="0" b="0"/>
            </a:stretch>
          </a:blipFill>
        </p:spPr>
      </p:sp>
      <p:sp>
        <p:nvSpPr>
          <p:cNvPr name="Freeform 39" id="39"/>
          <p:cNvSpPr/>
          <p:nvPr/>
        </p:nvSpPr>
        <p:spPr>
          <a:xfrm flipH="false" flipV="false" rot="0">
            <a:off x="15356680" y="2538850"/>
            <a:ext cx="1057182" cy="1088475"/>
          </a:xfrm>
          <a:custGeom>
            <a:avLst/>
            <a:gdLst/>
            <a:ahLst/>
            <a:cxnLst/>
            <a:rect r="r" b="b" t="t" l="l"/>
            <a:pathLst>
              <a:path h="1088475" w="1057182">
                <a:moveTo>
                  <a:pt x="0" y="0"/>
                </a:moveTo>
                <a:lnTo>
                  <a:pt x="1057182" y="0"/>
                </a:lnTo>
                <a:lnTo>
                  <a:pt x="1057182" y="1088476"/>
                </a:lnTo>
                <a:lnTo>
                  <a:pt x="0" y="10884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0" id="40"/>
          <p:cNvSpPr/>
          <p:nvPr/>
        </p:nvSpPr>
        <p:spPr>
          <a:xfrm flipH="false" flipV="false" rot="0">
            <a:off x="15460020" y="4098819"/>
            <a:ext cx="953842" cy="1211228"/>
          </a:xfrm>
          <a:custGeom>
            <a:avLst/>
            <a:gdLst/>
            <a:ahLst/>
            <a:cxnLst/>
            <a:rect r="r" b="b" t="t" l="l"/>
            <a:pathLst>
              <a:path h="1211228" w="953842">
                <a:moveTo>
                  <a:pt x="0" y="0"/>
                </a:moveTo>
                <a:lnTo>
                  <a:pt x="953842" y="0"/>
                </a:lnTo>
                <a:lnTo>
                  <a:pt x="953842" y="1211228"/>
                </a:lnTo>
                <a:lnTo>
                  <a:pt x="0" y="12112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1" id="41"/>
          <p:cNvSpPr/>
          <p:nvPr/>
        </p:nvSpPr>
        <p:spPr>
          <a:xfrm flipH="false" flipV="false" rot="0">
            <a:off x="15376252" y="5747890"/>
            <a:ext cx="1121378" cy="1129593"/>
          </a:xfrm>
          <a:custGeom>
            <a:avLst/>
            <a:gdLst/>
            <a:ahLst/>
            <a:cxnLst/>
            <a:rect r="r" b="b" t="t" l="l"/>
            <a:pathLst>
              <a:path h="1129593" w="1121378">
                <a:moveTo>
                  <a:pt x="0" y="0"/>
                </a:moveTo>
                <a:lnTo>
                  <a:pt x="1121378" y="0"/>
                </a:lnTo>
                <a:lnTo>
                  <a:pt x="1121378" y="1129593"/>
                </a:lnTo>
                <a:lnTo>
                  <a:pt x="0" y="112959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2" id="42"/>
          <p:cNvSpPr/>
          <p:nvPr/>
        </p:nvSpPr>
        <p:spPr>
          <a:xfrm flipH="false" flipV="false" rot="0">
            <a:off x="15356680" y="7336461"/>
            <a:ext cx="1255013" cy="1163321"/>
          </a:xfrm>
          <a:custGeom>
            <a:avLst/>
            <a:gdLst/>
            <a:ahLst/>
            <a:cxnLst/>
            <a:rect r="r" b="b" t="t" l="l"/>
            <a:pathLst>
              <a:path h="1163321" w="1255013">
                <a:moveTo>
                  <a:pt x="0" y="0"/>
                </a:moveTo>
                <a:lnTo>
                  <a:pt x="1255013" y="0"/>
                </a:lnTo>
                <a:lnTo>
                  <a:pt x="1255013" y="1163321"/>
                </a:lnTo>
                <a:lnTo>
                  <a:pt x="0" y="116332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43" id="43"/>
          <p:cNvSpPr txBox="true"/>
          <p:nvPr/>
        </p:nvSpPr>
        <p:spPr>
          <a:xfrm rot="0">
            <a:off x="5716894" y="-120474"/>
            <a:ext cx="8487785" cy="1293495"/>
          </a:xfrm>
          <a:prstGeom prst="rect">
            <a:avLst/>
          </a:prstGeom>
        </p:spPr>
        <p:txBody>
          <a:bodyPr anchor="t" rtlCol="false" tIns="0" lIns="0" bIns="0" rIns="0">
            <a:spAutoFit/>
          </a:bodyPr>
          <a:lstStyle/>
          <a:p>
            <a:pPr>
              <a:lnSpc>
                <a:spcPts val="10080"/>
              </a:lnSpc>
            </a:pPr>
            <a:r>
              <a:rPr lang="en-US" sz="7200">
                <a:solidFill>
                  <a:srgbClr val="1B1B1B"/>
                </a:solidFill>
                <a:latin typeface="Poppins Bold"/>
              </a:rPr>
              <a:t>Our Features:</a:t>
            </a:r>
          </a:p>
        </p:txBody>
      </p:sp>
      <p:sp>
        <p:nvSpPr>
          <p:cNvPr name="TextBox 44" id="44"/>
          <p:cNvSpPr txBox="true"/>
          <p:nvPr/>
        </p:nvSpPr>
        <p:spPr>
          <a:xfrm rot="0">
            <a:off x="12667546" y="2565299"/>
            <a:ext cx="4250548" cy="1563370"/>
          </a:xfrm>
          <a:prstGeom prst="rect">
            <a:avLst/>
          </a:prstGeom>
        </p:spPr>
        <p:txBody>
          <a:bodyPr anchor="t" rtlCol="false" tIns="0" lIns="0" bIns="0" rIns="0">
            <a:spAutoFit/>
          </a:bodyPr>
          <a:lstStyle/>
          <a:p>
            <a:pPr>
              <a:lnSpc>
                <a:spcPts val="3079"/>
              </a:lnSpc>
            </a:pPr>
            <a:r>
              <a:rPr lang="en-US" sz="2199">
                <a:solidFill>
                  <a:srgbClr val="1B1B1B"/>
                </a:solidFill>
                <a:latin typeface="Poppins Bold"/>
              </a:rPr>
              <a:t>Transparent </a:t>
            </a:r>
          </a:p>
          <a:p>
            <a:pPr>
              <a:lnSpc>
                <a:spcPts val="3079"/>
              </a:lnSpc>
            </a:pPr>
            <a:r>
              <a:rPr lang="en-US" sz="2199">
                <a:solidFill>
                  <a:srgbClr val="1B1B1B"/>
                </a:solidFill>
                <a:latin typeface="Poppins Bold"/>
              </a:rPr>
              <a:t>Data Handling</a:t>
            </a:r>
          </a:p>
          <a:p>
            <a:pPr>
              <a:lnSpc>
                <a:spcPts val="3079"/>
              </a:lnSpc>
            </a:pPr>
          </a:p>
          <a:p>
            <a:pPr marL="0" indent="0" lvl="1">
              <a:lnSpc>
                <a:spcPts val="3079"/>
              </a:lnSpc>
              <a:spcBef>
                <a:spcPct val="0"/>
              </a:spcBef>
            </a:pPr>
          </a:p>
        </p:txBody>
      </p:sp>
      <p:sp>
        <p:nvSpPr>
          <p:cNvPr name="TextBox 45" id="45"/>
          <p:cNvSpPr txBox="true"/>
          <p:nvPr/>
        </p:nvSpPr>
        <p:spPr>
          <a:xfrm rot="0">
            <a:off x="12527169" y="4347744"/>
            <a:ext cx="4106250" cy="1563370"/>
          </a:xfrm>
          <a:prstGeom prst="rect">
            <a:avLst/>
          </a:prstGeom>
        </p:spPr>
        <p:txBody>
          <a:bodyPr anchor="t" rtlCol="false" tIns="0" lIns="0" bIns="0" rIns="0">
            <a:spAutoFit/>
          </a:bodyPr>
          <a:lstStyle/>
          <a:p>
            <a:pPr>
              <a:lnSpc>
                <a:spcPts val="3079"/>
              </a:lnSpc>
            </a:pPr>
            <a:r>
              <a:rPr lang="en-US" sz="2199">
                <a:solidFill>
                  <a:srgbClr val="1B1B1B"/>
                </a:solidFill>
                <a:latin typeface="Poppins Bold"/>
              </a:rPr>
              <a:t>Personalized </a:t>
            </a:r>
          </a:p>
          <a:p>
            <a:pPr>
              <a:lnSpc>
                <a:spcPts val="3079"/>
              </a:lnSpc>
            </a:pPr>
            <a:r>
              <a:rPr lang="en-US" sz="2199">
                <a:solidFill>
                  <a:srgbClr val="1B1B1B"/>
                </a:solidFill>
                <a:latin typeface="Poppins Bold"/>
              </a:rPr>
              <a:t>Loan Matching</a:t>
            </a:r>
          </a:p>
          <a:p>
            <a:pPr>
              <a:lnSpc>
                <a:spcPts val="3079"/>
              </a:lnSpc>
            </a:pPr>
          </a:p>
          <a:p>
            <a:pPr marL="0" indent="0" lvl="1">
              <a:lnSpc>
                <a:spcPts val="3079"/>
              </a:lnSpc>
              <a:spcBef>
                <a:spcPct val="0"/>
              </a:spcBef>
            </a:pPr>
          </a:p>
        </p:txBody>
      </p:sp>
      <p:sp>
        <p:nvSpPr>
          <p:cNvPr name="TextBox 46" id="46"/>
          <p:cNvSpPr txBox="true"/>
          <p:nvPr/>
        </p:nvSpPr>
        <p:spPr>
          <a:xfrm rot="0">
            <a:off x="12579190" y="5996553"/>
            <a:ext cx="4002207" cy="1172845"/>
          </a:xfrm>
          <a:prstGeom prst="rect">
            <a:avLst/>
          </a:prstGeom>
        </p:spPr>
        <p:txBody>
          <a:bodyPr anchor="t" rtlCol="false" tIns="0" lIns="0" bIns="0" rIns="0">
            <a:spAutoFit/>
          </a:bodyPr>
          <a:lstStyle/>
          <a:p>
            <a:pPr>
              <a:lnSpc>
                <a:spcPts val="3079"/>
              </a:lnSpc>
            </a:pPr>
            <a:r>
              <a:rPr lang="en-US" sz="2199">
                <a:solidFill>
                  <a:srgbClr val="1B1B1B"/>
                </a:solidFill>
                <a:latin typeface="Poppins Bold"/>
              </a:rPr>
              <a:t>Dynamic </a:t>
            </a:r>
          </a:p>
          <a:p>
            <a:pPr>
              <a:lnSpc>
                <a:spcPts val="3079"/>
              </a:lnSpc>
            </a:pPr>
            <a:r>
              <a:rPr lang="en-US" sz="2199">
                <a:solidFill>
                  <a:srgbClr val="1B1B1B"/>
                </a:solidFill>
                <a:latin typeface="Poppins Bold"/>
              </a:rPr>
              <a:t>Feedback System</a:t>
            </a:r>
          </a:p>
          <a:p>
            <a:pPr marL="0" indent="0" lvl="1">
              <a:lnSpc>
                <a:spcPts val="3079"/>
              </a:lnSpc>
              <a:spcBef>
                <a:spcPct val="0"/>
              </a:spcBef>
            </a:pPr>
          </a:p>
        </p:txBody>
      </p:sp>
      <p:sp>
        <p:nvSpPr>
          <p:cNvPr name="TextBox 47" id="47"/>
          <p:cNvSpPr txBox="true"/>
          <p:nvPr/>
        </p:nvSpPr>
        <p:spPr>
          <a:xfrm rot="0">
            <a:off x="12527169" y="7255123"/>
            <a:ext cx="4509659" cy="1563370"/>
          </a:xfrm>
          <a:prstGeom prst="rect">
            <a:avLst/>
          </a:prstGeom>
        </p:spPr>
        <p:txBody>
          <a:bodyPr anchor="t" rtlCol="false" tIns="0" lIns="0" bIns="0" rIns="0">
            <a:spAutoFit/>
          </a:bodyPr>
          <a:lstStyle/>
          <a:p>
            <a:pPr>
              <a:lnSpc>
                <a:spcPts val="3079"/>
              </a:lnSpc>
            </a:pPr>
            <a:r>
              <a:rPr lang="en-US" sz="2199">
                <a:solidFill>
                  <a:srgbClr val="1B1B1B"/>
                </a:solidFill>
                <a:latin typeface="Poppins Bold"/>
              </a:rPr>
              <a:t>Automated </a:t>
            </a:r>
          </a:p>
          <a:p>
            <a:pPr>
              <a:lnSpc>
                <a:spcPts val="3079"/>
              </a:lnSpc>
            </a:pPr>
            <a:r>
              <a:rPr lang="en-US" sz="2199">
                <a:solidFill>
                  <a:srgbClr val="1B1B1B"/>
                </a:solidFill>
                <a:latin typeface="Poppins Bold"/>
              </a:rPr>
              <a:t>Documentation </a:t>
            </a:r>
          </a:p>
          <a:p>
            <a:pPr>
              <a:lnSpc>
                <a:spcPts val="3079"/>
              </a:lnSpc>
            </a:pPr>
            <a:r>
              <a:rPr lang="en-US" sz="2199">
                <a:solidFill>
                  <a:srgbClr val="1B1B1B"/>
                </a:solidFill>
                <a:latin typeface="Poppins Bold"/>
              </a:rPr>
              <a:t>Processing</a:t>
            </a:r>
          </a:p>
          <a:p>
            <a:pPr marL="0" indent="0" lvl="1">
              <a:lnSpc>
                <a:spcPts val="3079"/>
              </a:lnSpc>
              <a:spcBef>
                <a:spcPct val="0"/>
              </a:spcBef>
            </a:pPr>
          </a:p>
        </p:txBody>
      </p:sp>
      <p:sp>
        <p:nvSpPr>
          <p:cNvPr name="TextBox 48" id="48"/>
          <p:cNvSpPr txBox="true"/>
          <p:nvPr/>
        </p:nvSpPr>
        <p:spPr>
          <a:xfrm rot="0">
            <a:off x="737842" y="2514798"/>
            <a:ext cx="4203226" cy="1169949"/>
          </a:xfrm>
          <a:prstGeom prst="rect">
            <a:avLst/>
          </a:prstGeom>
        </p:spPr>
        <p:txBody>
          <a:bodyPr anchor="t" rtlCol="false" tIns="0" lIns="0" bIns="0" rIns="0">
            <a:spAutoFit/>
          </a:bodyPr>
          <a:lstStyle/>
          <a:p>
            <a:pPr>
              <a:lnSpc>
                <a:spcPts val="3045"/>
              </a:lnSpc>
            </a:pPr>
            <a:r>
              <a:rPr lang="en-US" sz="2175">
                <a:solidFill>
                  <a:srgbClr val="1B1B1B"/>
                </a:solidFill>
                <a:latin typeface="Poppins Bold"/>
              </a:rPr>
              <a:t>Real-Time </a:t>
            </a:r>
          </a:p>
          <a:p>
            <a:pPr>
              <a:lnSpc>
                <a:spcPts val="3045"/>
              </a:lnSpc>
            </a:pPr>
            <a:r>
              <a:rPr lang="en-US" sz="2175">
                <a:solidFill>
                  <a:srgbClr val="1B1B1B"/>
                </a:solidFill>
                <a:latin typeface="Poppins Bold"/>
              </a:rPr>
              <a:t>Eligibility Analysis</a:t>
            </a:r>
          </a:p>
          <a:p>
            <a:pPr marL="0" indent="0" lvl="1">
              <a:lnSpc>
                <a:spcPts val="3045"/>
              </a:lnSpc>
              <a:spcBef>
                <a:spcPct val="0"/>
              </a:spcBef>
            </a:pPr>
          </a:p>
        </p:txBody>
      </p:sp>
      <p:sp>
        <p:nvSpPr>
          <p:cNvPr name="TextBox 49" id="49"/>
          <p:cNvSpPr txBox="true"/>
          <p:nvPr/>
        </p:nvSpPr>
        <p:spPr>
          <a:xfrm rot="0">
            <a:off x="744007" y="4284698"/>
            <a:ext cx="4250548" cy="782320"/>
          </a:xfrm>
          <a:prstGeom prst="rect">
            <a:avLst/>
          </a:prstGeom>
        </p:spPr>
        <p:txBody>
          <a:bodyPr anchor="t" rtlCol="false" tIns="0" lIns="0" bIns="0" rIns="0">
            <a:spAutoFit/>
          </a:bodyPr>
          <a:lstStyle/>
          <a:p>
            <a:pPr>
              <a:lnSpc>
                <a:spcPts val="3079"/>
              </a:lnSpc>
            </a:pPr>
            <a:r>
              <a:rPr lang="en-US" sz="2199">
                <a:solidFill>
                  <a:srgbClr val="1B1B1B"/>
                </a:solidFill>
                <a:latin typeface="Poppins Bold"/>
              </a:rPr>
              <a:t>Comparison </a:t>
            </a:r>
          </a:p>
          <a:p>
            <a:pPr marL="0" indent="0" lvl="1">
              <a:lnSpc>
                <a:spcPts val="3079"/>
              </a:lnSpc>
              <a:spcBef>
                <a:spcPct val="0"/>
              </a:spcBef>
            </a:pPr>
            <a:r>
              <a:rPr lang="en-US" sz="2199">
                <a:solidFill>
                  <a:srgbClr val="1B1B1B"/>
                </a:solidFill>
                <a:latin typeface="Poppins Bold"/>
              </a:rPr>
              <a:t>Amongst Banks</a:t>
            </a:r>
          </a:p>
        </p:txBody>
      </p:sp>
      <p:sp>
        <p:nvSpPr>
          <p:cNvPr name="TextBox 50" id="50"/>
          <p:cNvSpPr txBox="true"/>
          <p:nvPr/>
        </p:nvSpPr>
        <p:spPr>
          <a:xfrm rot="0">
            <a:off x="737842" y="5697192"/>
            <a:ext cx="4203226" cy="1169949"/>
          </a:xfrm>
          <a:prstGeom prst="rect">
            <a:avLst/>
          </a:prstGeom>
        </p:spPr>
        <p:txBody>
          <a:bodyPr anchor="t" rtlCol="false" tIns="0" lIns="0" bIns="0" rIns="0">
            <a:spAutoFit/>
          </a:bodyPr>
          <a:lstStyle/>
          <a:p>
            <a:pPr>
              <a:lnSpc>
                <a:spcPts val="3045"/>
              </a:lnSpc>
            </a:pPr>
            <a:r>
              <a:rPr lang="en-US" sz="2175">
                <a:solidFill>
                  <a:srgbClr val="1B1B1B"/>
                </a:solidFill>
                <a:latin typeface="Poppins Bold"/>
              </a:rPr>
              <a:t>Actionable Insights for Financial Growth</a:t>
            </a:r>
          </a:p>
          <a:p>
            <a:pPr marL="0" indent="0" lvl="1">
              <a:lnSpc>
                <a:spcPts val="3045"/>
              </a:lnSpc>
              <a:spcBef>
                <a:spcPct val="0"/>
              </a:spcBef>
            </a:pPr>
          </a:p>
        </p:txBody>
      </p:sp>
      <p:sp>
        <p:nvSpPr>
          <p:cNvPr name="TextBox 51" id="51"/>
          <p:cNvSpPr txBox="true"/>
          <p:nvPr/>
        </p:nvSpPr>
        <p:spPr>
          <a:xfrm rot="0">
            <a:off x="744007" y="7493629"/>
            <a:ext cx="4250548" cy="782320"/>
          </a:xfrm>
          <a:prstGeom prst="rect">
            <a:avLst/>
          </a:prstGeom>
        </p:spPr>
        <p:txBody>
          <a:bodyPr anchor="t" rtlCol="false" tIns="0" lIns="0" bIns="0" rIns="0">
            <a:spAutoFit/>
          </a:bodyPr>
          <a:lstStyle/>
          <a:p>
            <a:pPr>
              <a:lnSpc>
                <a:spcPts val="3079"/>
              </a:lnSpc>
            </a:pPr>
            <a:r>
              <a:rPr lang="en-US" sz="2199">
                <a:solidFill>
                  <a:srgbClr val="1B1B1B"/>
                </a:solidFill>
                <a:latin typeface="Poppins Bold"/>
              </a:rPr>
              <a:t>User-Friendly Interface</a:t>
            </a:r>
          </a:p>
          <a:p>
            <a:pPr marL="0" indent="0" lvl="1">
              <a:lnSpc>
                <a:spcPts val="307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TextBox 3" id="3"/>
          <p:cNvSpPr txBox="true"/>
          <p:nvPr/>
        </p:nvSpPr>
        <p:spPr>
          <a:xfrm rot="0">
            <a:off x="-176213" y="510902"/>
            <a:ext cx="17435513" cy="1444625"/>
          </a:xfrm>
          <a:prstGeom prst="rect">
            <a:avLst/>
          </a:prstGeom>
        </p:spPr>
        <p:txBody>
          <a:bodyPr anchor="t" rtlCol="false" tIns="0" lIns="0" bIns="0" rIns="0">
            <a:spAutoFit/>
          </a:bodyPr>
          <a:lstStyle/>
          <a:p>
            <a:pPr algn="ctr">
              <a:lnSpc>
                <a:spcPts val="5650"/>
              </a:lnSpc>
            </a:pPr>
            <a:r>
              <a:rPr lang="en-US" sz="5000">
                <a:solidFill>
                  <a:srgbClr val="FFFFFF"/>
                </a:solidFill>
                <a:latin typeface="Open Sauce Heavy"/>
              </a:rPr>
              <a:t>Process: Data Cleaning and Pre Processing</a:t>
            </a:r>
          </a:p>
          <a:p>
            <a:pPr algn="ctr">
              <a:lnSpc>
                <a:spcPts val="5650"/>
              </a:lnSpc>
            </a:pPr>
          </a:p>
        </p:txBody>
      </p:sp>
      <p:sp>
        <p:nvSpPr>
          <p:cNvPr name="TextBox 4" id="4"/>
          <p:cNvSpPr txBox="true"/>
          <p:nvPr/>
        </p:nvSpPr>
        <p:spPr>
          <a:xfrm rot="0">
            <a:off x="911296" y="1581436"/>
            <a:ext cx="16465408" cy="8516953"/>
          </a:xfrm>
          <a:prstGeom prst="rect">
            <a:avLst/>
          </a:prstGeom>
        </p:spPr>
        <p:txBody>
          <a:bodyPr anchor="t" rtlCol="false" tIns="0" lIns="0" bIns="0" rIns="0">
            <a:spAutoFit/>
          </a:bodyPr>
          <a:lstStyle/>
          <a:p>
            <a:pPr marL="615623" indent="-307811" lvl="1">
              <a:lnSpc>
                <a:spcPts val="3991"/>
              </a:lnSpc>
              <a:spcBef>
                <a:spcPct val="0"/>
              </a:spcBef>
              <a:buAutoNum type="arabicPeriod" startAt="1"/>
            </a:pPr>
            <a:r>
              <a:rPr lang="en-US" sz="2851">
                <a:solidFill>
                  <a:srgbClr val="FFFFFF"/>
                </a:solidFill>
                <a:latin typeface="Open Sans Bold"/>
              </a:rPr>
              <a:t> Column Removal: Utilize df.drop(columns=cols_toRemove) to discard non-essential features, optimizing data structure for machine learning efficiency.</a:t>
            </a:r>
          </a:p>
          <a:p>
            <a:pPr>
              <a:lnSpc>
                <a:spcPts val="3991"/>
              </a:lnSpc>
              <a:spcBef>
                <a:spcPct val="0"/>
              </a:spcBef>
            </a:pPr>
          </a:p>
          <a:p>
            <a:pPr>
              <a:lnSpc>
                <a:spcPts val="3991"/>
              </a:lnSpc>
              <a:spcBef>
                <a:spcPct val="0"/>
              </a:spcBef>
            </a:pPr>
            <a:r>
              <a:rPr lang="en-US" sz="2851">
                <a:solidFill>
                  <a:srgbClr val="FFFFFF"/>
                </a:solidFill>
                <a:latin typeface="Open Sans Bold"/>
              </a:rPr>
              <a:t>   2.Categorical Variable Encoding: Apply pd.get_dummies(df, columns=categorical_cols) for transforming categorical features into binary vectors, facilitating algorithmic processing.</a:t>
            </a:r>
          </a:p>
          <a:p>
            <a:pPr>
              <a:lnSpc>
                <a:spcPts val="3991"/>
              </a:lnSpc>
              <a:spcBef>
                <a:spcPct val="0"/>
              </a:spcBef>
            </a:pPr>
          </a:p>
          <a:p>
            <a:pPr>
              <a:lnSpc>
                <a:spcPts val="3991"/>
              </a:lnSpc>
              <a:spcBef>
                <a:spcPct val="0"/>
              </a:spcBef>
            </a:pPr>
            <a:r>
              <a:rPr lang="en-US" sz="2851">
                <a:solidFill>
                  <a:srgbClr val="FFFFFF"/>
                </a:solidFill>
                <a:latin typeface="Open Sans Bold"/>
              </a:rPr>
              <a:t>   3.Numeric Conversion of Ranges: Execute str.split() and .astype(float) on asset range data to bifurcate and numerically encode ranges, enabling quantitative analysis.</a:t>
            </a:r>
          </a:p>
          <a:p>
            <a:pPr>
              <a:lnSpc>
                <a:spcPts val="3991"/>
              </a:lnSpc>
              <a:spcBef>
                <a:spcPct val="0"/>
              </a:spcBef>
            </a:pPr>
          </a:p>
          <a:p>
            <a:pPr>
              <a:lnSpc>
                <a:spcPts val="3991"/>
              </a:lnSpc>
              <a:spcBef>
                <a:spcPct val="0"/>
              </a:spcBef>
            </a:pPr>
            <a:r>
              <a:rPr lang="en-US" sz="2851">
                <a:solidFill>
                  <a:srgbClr val="FFFFFF"/>
                </a:solidFill>
                <a:latin typeface="Open Sans Bold"/>
              </a:rPr>
              <a:t>   4.Numeric Mapping of Target Variable: Implement df['Loan Status'].map(class_map) to translate categorical outcomes into numeric codes (0, 1), aligning with ML model input requirements.</a:t>
            </a:r>
          </a:p>
          <a:p>
            <a:pPr>
              <a:lnSpc>
                <a:spcPts val="3991"/>
              </a:lnSpc>
              <a:spcBef>
                <a:spcPct val="0"/>
              </a:spcBef>
            </a:pPr>
          </a:p>
          <a:p>
            <a:pPr>
              <a:lnSpc>
                <a:spcPts val="3991"/>
              </a:lnSpc>
              <a:spcBef>
                <a:spcPct val="0"/>
              </a:spcBef>
            </a:pPr>
            <a:r>
              <a:rPr lang="en-US" sz="2851">
                <a:solidFill>
                  <a:srgbClr val="FFFFFF"/>
                </a:solidFill>
                <a:latin typeface="Open Sans Bold"/>
              </a:rPr>
              <a:t>   5.Feature Standardization: Employ StandardScaler() to normalize feature distributions, crucial for maintaining consistency across model inputs and optimizing neural network performance.</a:t>
            </a:r>
          </a:p>
          <a:p>
            <a:pPr>
              <a:lnSpc>
                <a:spcPts val="3991"/>
              </a:lnSpc>
              <a:spcBef>
                <a:spcPct val="0"/>
              </a:spcBef>
            </a:pPr>
          </a:p>
        </p:txBody>
      </p:sp>
      <p:sp>
        <p:nvSpPr>
          <p:cNvPr name="Freeform 5" id="5"/>
          <p:cNvSpPr/>
          <p:nvPr/>
        </p:nvSpPr>
        <p:spPr>
          <a:xfrm flipH="false" flipV="false" rot="0">
            <a:off x="13802730" y="8990994"/>
            <a:ext cx="1296006" cy="1296006"/>
          </a:xfrm>
          <a:custGeom>
            <a:avLst/>
            <a:gdLst/>
            <a:ahLst/>
            <a:cxnLst/>
            <a:rect r="r" b="b" t="t" l="l"/>
            <a:pathLst>
              <a:path h="1296006" w="1296006">
                <a:moveTo>
                  <a:pt x="0" y="0"/>
                </a:moveTo>
                <a:lnTo>
                  <a:pt x="1296006" y="0"/>
                </a:lnTo>
                <a:lnTo>
                  <a:pt x="1296006" y="1296006"/>
                </a:lnTo>
                <a:lnTo>
                  <a:pt x="0" y="1296006"/>
                </a:lnTo>
                <a:lnTo>
                  <a:pt x="0" y="0"/>
                </a:lnTo>
                <a:close/>
              </a:path>
            </a:pathLst>
          </a:custGeom>
          <a:blipFill>
            <a:blip r:embed="rId3"/>
            <a:stretch>
              <a:fillRect l="0" t="0" r="0" b="0"/>
            </a:stretch>
          </a:blipFill>
        </p:spPr>
      </p:sp>
      <p:sp>
        <p:nvSpPr>
          <p:cNvPr name="TextBox 6" id="6"/>
          <p:cNvSpPr txBox="true"/>
          <p:nvPr/>
        </p:nvSpPr>
        <p:spPr>
          <a:xfrm rot="0">
            <a:off x="15112052" y="9353247"/>
            <a:ext cx="5317566"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Team QuadZen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456" t="-50321" r="-13456" b="0"/>
            </a:stretch>
          </a:blipFill>
        </p:spPr>
      </p:sp>
      <p:sp>
        <p:nvSpPr>
          <p:cNvPr name="Freeform 3" id="3"/>
          <p:cNvSpPr/>
          <p:nvPr/>
        </p:nvSpPr>
        <p:spPr>
          <a:xfrm flipH="false" flipV="false" rot="0">
            <a:off x="14606750" y="9142269"/>
            <a:ext cx="1027511" cy="1027511"/>
          </a:xfrm>
          <a:custGeom>
            <a:avLst/>
            <a:gdLst/>
            <a:ahLst/>
            <a:cxnLst/>
            <a:rect r="r" b="b" t="t" l="l"/>
            <a:pathLst>
              <a:path h="1027511" w="1027511">
                <a:moveTo>
                  <a:pt x="0" y="0"/>
                </a:moveTo>
                <a:lnTo>
                  <a:pt x="1027511" y="0"/>
                </a:lnTo>
                <a:lnTo>
                  <a:pt x="1027511" y="1027511"/>
                </a:lnTo>
                <a:lnTo>
                  <a:pt x="0" y="1027511"/>
                </a:lnTo>
                <a:lnTo>
                  <a:pt x="0" y="0"/>
                </a:lnTo>
                <a:close/>
              </a:path>
            </a:pathLst>
          </a:custGeom>
          <a:blipFill>
            <a:blip r:embed="rId3"/>
            <a:stretch>
              <a:fillRect l="0" t="0" r="0" b="0"/>
            </a:stretch>
          </a:blipFill>
        </p:spPr>
      </p:sp>
      <p:sp>
        <p:nvSpPr>
          <p:cNvPr name="Freeform 4" id="4"/>
          <p:cNvSpPr/>
          <p:nvPr/>
        </p:nvSpPr>
        <p:spPr>
          <a:xfrm flipH="false" flipV="false" rot="0">
            <a:off x="437657" y="1616592"/>
            <a:ext cx="17412687" cy="7269797"/>
          </a:xfrm>
          <a:custGeom>
            <a:avLst/>
            <a:gdLst/>
            <a:ahLst/>
            <a:cxnLst/>
            <a:rect r="r" b="b" t="t" l="l"/>
            <a:pathLst>
              <a:path h="7269797" w="17412687">
                <a:moveTo>
                  <a:pt x="0" y="0"/>
                </a:moveTo>
                <a:lnTo>
                  <a:pt x="17412686" y="0"/>
                </a:lnTo>
                <a:lnTo>
                  <a:pt x="17412686" y="7269797"/>
                </a:lnTo>
                <a:lnTo>
                  <a:pt x="0" y="7269797"/>
                </a:lnTo>
                <a:lnTo>
                  <a:pt x="0" y="0"/>
                </a:lnTo>
                <a:close/>
              </a:path>
            </a:pathLst>
          </a:custGeom>
          <a:blipFill>
            <a:blip r:embed="rId4"/>
            <a:stretch>
              <a:fillRect l="0" t="0" r="0" b="0"/>
            </a:stretch>
          </a:blipFill>
        </p:spPr>
      </p:sp>
      <p:sp>
        <p:nvSpPr>
          <p:cNvPr name="TextBox 5" id="5"/>
          <p:cNvSpPr txBox="true"/>
          <p:nvPr/>
        </p:nvSpPr>
        <p:spPr>
          <a:xfrm rot="0">
            <a:off x="0" y="171967"/>
            <a:ext cx="17435513" cy="1444625"/>
          </a:xfrm>
          <a:prstGeom prst="rect">
            <a:avLst/>
          </a:prstGeom>
        </p:spPr>
        <p:txBody>
          <a:bodyPr anchor="t" rtlCol="false" tIns="0" lIns="0" bIns="0" rIns="0">
            <a:spAutoFit/>
          </a:bodyPr>
          <a:lstStyle/>
          <a:p>
            <a:pPr algn="ctr">
              <a:lnSpc>
                <a:spcPts val="5650"/>
              </a:lnSpc>
            </a:pPr>
            <a:r>
              <a:rPr lang="en-US" sz="5000">
                <a:solidFill>
                  <a:srgbClr val="FFFFFF"/>
                </a:solidFill>
                <a:latin typeface="Open Sauce Heavy"/>
              </a:rPr>
              <a:t>Process: Exploratory Data Analysis (EDA))</a:t>
            </a:r>
          </a:p>
          <a:p>
            <a:pPr algn="ctr">
              <a:lnSpc>
                <a:spcPts val="5650"/>
              </a:lnSpc>
            </a:pPr>
          </a:p>
        </p:txBody>
      </p:sp>
      <p:sp>
        <p:nvSpPr>
          <p:cNvPr name="TextBox 6" id="6"/>
          <p:cNvSpPr txBox="true"/>
          <p:nvPr/>
        </p:nvSpPr>
        <p:spPr>
          <a:xfrm rot="0">
            <a:off x="15634261" y="9608399"/>
            <a:ext cx="4215923" cy="410106"/>
          </a:xfrm>
          <a:prstGeom prst="rect">
            <a:avLst/>
          </a:prstGeom>
        </p:spPr>
        <p:txBody>
          <a:bodyPr anchor="t" rtlCol="false" tIns="0" lIns="0" bIns="0" rIns="0">
            <a:spAutoFit/>
          </a:bodyPr>
          <a:lstStyle/>
          <a:p>
            <a:pPr algn="just">
              <a:lnSpc>
                <a:spcPts val="3329"/>
              </a:lnSpc>
            </a:pPr>
            <a:r>
              <a:rPr lang="en-US" sz="2378">
                <a:solidFill>
                  <a:srgbClr val="FFFFFF"/>
                </a:solidFill>
                <a:latin typeface="Open Sans Bold"/>
              </a:rPr>
              <a:t>Team QuadZen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DAGBoa-i5w4</dc:identifier>
  <dcterms:modified xsi:type="dcterms:W3CDTF">2011-08-01T06:04:30Z</dcterms:modified>
  <cp:revision>1</cp:revision>
  <dc:title>Group10_FinAINavigate</dc:title>
</cp:coreProperties>
</file>